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309" r:id="rId52"/>
    <p:sldId id="310" r:id="rId53"/>
    <p:sldId id="311" r:id="rId54"/>
    <p:sldId id="312" r:id="rId55"/>
    <p:sldId id="315" r:id="rId56"/>
    <p:sldId id="313" r:id="rId57"/>
    <p:sldId id="314" r:id="rId58"/>
    <p:sldId id="316" r:id="rId59"/>
    <p:sldId id="317" r:id="rId60"/>
    <p:sldId id="318" r:id="rId61"/>
    <p:sldId id="320" r:id="rId62"/>
    <p:sldId id="319" r:id="rId63"/>
    <p:sldId id="321" r:id="rId64"/>
    <p:sldId id="322" r:id="rId65"/>
    <p:sldId id="326" r:id="rId66"/>
    <p:sldId id="327" r:id="rId67"/>
    <p:sldId id="325" r:id="rId68"/>
    <p:sldId id="324" r:id="rId69"/>
    <p:sldId id="328" r:id="rId70"/>
    <p:sldId id="330" r:id="rId71"/>
    <p:sldId id="337" r:id="rId72"/>
    <p:sldId id="331" r:id="rId73"/>
    <p:sldId id="332" r:id="rId74"/>
    <p:sldId id="333" r:id="rId75"/>
    <p:sldId id="329" r:id="rId76"/>
    <p:sldId id="334" r:id="rId77"/>
    <p:sldId id="335" r:id="rId78"/>
    <p:sldId id="336" r:id="rId79"/>
    <p:sldId id="338" r:id="rId80"/>
    <p:sldId id="269" r:id="rId8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04/06/2016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04/06/2016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04/06/2016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04/06/2016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04/06/2016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04/06/2016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04/06/2016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04/06/2016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04/06/2016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04/06/2016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04/06/2016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04/06/2016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04/06/2016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rduino.cc/en/Reference/Serv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rduino.cc/en/Reference/LiquidCryst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rduino.cc/en/Reference/Wi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instructables.com/id/Modulos-RF433-Mhz-con-Arduino"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digitales:</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a:xfrm>
            <a:off x="3843510" y="346802"/>
            <a:ext cx="7315200" cy="5120640"/>
          </a:xfrm>
        </p:spPr>
        <p:txBody>
          <a:bodyPr/>
          <a:lstStyle/>
          <a:p>
            <a:r>
              <a:rPr lang="es-MX" dirty="0"/>
              <a:t>Un servomotor (también llamado servo) es un dispositivo similar a un motor de corriente continua que tiene la capacidad de ubicarse en cualquier posición dentro de su rango de operación, y mantenerse estable en dicha posición</a:t>
            </a:r>
            <a:r>
              <a:rPr lang="es-MX" dirty="0" smtClean="0"/>
              <a:t>.</a:t>
            </a:r>
          </a:p>
          <a:p>
            <a:r>
              <a:rPr lang="es-MX" dirty="0"/>
              <a:t>Está conformado por un motor, una caja reductora y un circuito de control. Los servomotores hacen uso de la modulación por ancho de pulsos (PWM) para controlar </a:t>
            </a:r>
            <a:r>
              <a:rPr lang="es-MX" dirty="0" smtClean="0"/>
              <a:t>su posición. Para un servo estándar la frecuencia del PWM es de 50 Hz y el ancho de pulso varia entre 1ms (0°) y 2ms (180°). Siendo 1.5ms su centro (90°).</a:t>
            </a:r>
          </a:p>
          <a:p>
            <a:r>
              <a:rPr lang="es-MX" dirty="0" smtClean="0"/>
              <a:t>En el IDE de Arduino tenemos la librería “</a:t>
            </a:r>
            <a:r>
              <a:rPr lang="es-MX" dirty="0" err="1" smtClean="0"/>
              <a:t>Servo.h</a:t>
            </a:r>
            <a:r>
              <a:rPr lang="es-MX" dirty="0" smtClean="0"/>
              <a:t>” que nos permite generar los pulsos necesarios para controlar servos, sin embargo ya que  esta librería usa ciertos recursos por hardware del Arduino para generar dichas señales la función PWM de los pines 9 y 10 queda inhabilitada.  Normalmente se pueden controlar hasta 12 servos en casi todas las tarjetas Arduino.</a:t>
            </a:r>
          </a:p>
        </p:txBody>
      </p:sp>
      <p:pic>
        <p:nvPicPr>
          <p:cNvPr id="1026" name="Picture 2" descr="http://www.prometec.net/wp-content/uploads/2014/10/Img_1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743" y="4906851"/>
            <a:ext cx="3180742"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ogramarpicenc.com/data/uploads/images/control-de-giro-del-servomo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254" y="5164429"/>
            <a:ext cx="2987714" cy="15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42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p:txBody>
          <a:bodyPr>
            <a:normAutofit lnSpcReduction="10000"/>
          </a:bodyPr>
          <a:lstStyle/>
          <a:p>
            <a:r>
              <a:rPr lang="es-MX" dirty="0" smtClean="0"/>
              <a:t>Lo primero que se debe hacer para poder usar servos en Arduino es incluir la librería </a:t>
            </a:r>
            <a:r>
              <a:rPr lang="es-MX" dirty="0" err="1" smtClean="0"/>
              <a:t>servo.h</a:t>
            </a:r>
            <a:r>
              <a:rPr lang="es-MX" dirty="0" smtClean="0"/>
              <a:t> y crear un objeto para encapsular dicha librería. Si se </a:t>
            </a:r>
            <a:r>
              <a:rPr lang="es-MX" dirty="0" err="1" smtClean="0"/>
              <a:t>deasea</a:t>
            </a:r>
            <a:r>
              <a:rPr lang="es-MX" dirty="0" smtClean="0"/>
              <a:t> usar múltiplos servos, solo se deben agregar mas objetos.</a:t>
            </a:r>
          </a:p>
          <a:p>
            <a:r>
              <a:rPr lang="es-MX" dirty="0" smtClean="0"/>
              <a:t>#</a:t>
            </a:r>
            <a:r>
              <a:rPr lang="es-MX" dirty="0" err="1" smtClean="0"/>
              <a:t>include</a:t>
            </a:r>
            <a:r>
              <a:rPr lang="es-MX" dirty="0" smtClean="0"/>
              <a:t> &lt;</a:t>
            </a:r>
            <a:r>
              <a:rPr lang="es-MX" dirty="0" err="1" smtClean="0"/>
              <a:t>Servo.h</a:t>
            </a:r>
            <a:r>
              <a:rPr lang="es-MX" dirty="0" smtClean="0"/>
              <a:t>&gt;</a:t>
            </a:r>
          </a:p>
          <a:p>
            <a:r>
              <a:rPr lang="es-MX" dirty="0" smtClean="0"/>
              <a:t>Servo servo1;</a:t>
            </a:r>
          </a:p>
          <a:p>
            <a:r>
              <a:rPr lang="es-MX" dirty="0" smtClean="0"/>
              <a:t>Posteriormente se podrán usar los siguientes comandos para manipular un servo:</a:t>
            </a:r>
          </a:p>
          <a:p>
            <a:r>
              <a:rPr lang="es-MX" dirty="0" smtClean="0"/>
              <a:t>servo1.attach(pin); //configura el pin para usar servos</a:t>
            </a:r>
          </a:p>
          <a:p>
            <a:r>
              <a:rPr lang="es-MX" dirty="0" smtClean="0"/>
              <a:t>servo1.write(</a:t>
            </a:r>
            <a:r>
              <a:rPr lang="es-MX" dirty="0" err="1" smtClean="0"/>
              <a:t>angulo</a:t>
            </a:r>
            <a:r>
              <a:rPr lang="es-MX" dirty="0" smtClean="0"/>
              <a:t>); //mueve el servo a cierto </a:t>
            </a:r>
            <a:r>
              <a:rPr lang="es-MX" dirty="0" err="1" smtClean="0"/>
              <a:t>angulo</a:t>
            </a:r>
            <a:r>
              <a:rPr lang="es-MX" dirty="0" smtClean="0"/>
              <a:t> (0 a 180)</a:t>
            </a:r>
          </a:p>
          <a:p>
            <a:r>
              <a:rPr lang="es-MX" dirty="0"/>
              <a:t>s</a:t>
            </a:r>
            <a:r>
              <a:rPr lang="es-MX" dirty="0" smtClean="0"/>
              <a:t>ervo1.dettach(); //desconecta el servo correspondiente</a:t>
            </a:r>
          </a:p>
          <a:p>
            <a:endParaRPr lang="es-MX" dirty="0"/>
          </a:p>
          <a:p>
            <a:r>
              <a:rPr lang="es-MX" dirty="0" smtClean="0"/>
              <a:t>Para mas </a:t>
            </a:r>
            <a:r>
              <a:rPr lang="es-MX" dirty="0"/>
              <a:t>información visitar: </a:t>
            </a:r>
            <a:r>
              <a:rPr lang="es-MX" dirty="0">
                <a:hlinkClick r:id="rId2"/>
              </a:rPr>
              <a:t>https://</a:t>
            </a:r>
            <a:r>
              <a:rPr lang="es-MX" dirty="0" smtClean="0">
                <a:hlinkClick r:id="rId2"/>
              </a:rPr>
              <a:t>www.arduino.cc/en/Reference/Servo</a:t>
            </a:r>
            <a:r>
              <a:rPr lang="es-MX" dirty="0" smtClean="0"/>
              <a:t> </a:t>
            </a:r>
          </a:p>
          <a:p>
            <a:endParaRPr lang="es-MX" dirty="0"/>
          </a:p>
        </p:txBody>
      </p:sp>
    </p:spTree>
    <p:extLst>
      <p:ext uri="{BB962C8B-B14F-4D97-AF65-F5344CB8AC3E}">
        <p14:creationId xmlns:p14="http://schemas.microsoft.com/office/powerpoint/2010/main" val="340775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“Barriendo servo”</a:t>
            </a:r>
            <a:endParaRPr lang="es-MX" dirty="0"/>
          </a:p>
        </p:txBody>
      </p:sp>
      <p:sp>
        <p:nvSpPr>
          <p:cNvPr id="3" name="Marcador de contenido 2"/>
          <p:cNvSpPr>
            <a:spLocks noGrp="1"/>
          </p:cNvSpPr>
          <p:nvPr>
            <p:ph idx="1"/>
          </p:nvPr>
        </p:nvSpPr>
        <p:spPr/>
        <p:txBody>
          <a:bodyPr/>
          <a:lstStyle/>
          <a:p>
            <a:r>
              <a:rPr lang="es-MX" dirty="0" smtClean="0"/>
              <a:t>Para esta practica se creara un programa que mueva el servo lentamente de derecha a izquierda y posteriormente de izquierda a derecha, el ciclo debe repetirse indefinidamente. </a:t>
            </a:r>
          </a:p>
          <a:p>
            <a:r>
              <a:rPr lang="es-MX" dirty="0" smtClean="0"/>
              <a:t>Cabe aclarar que debe usarse “</a:t>
            </a:r>
            <a:r>
              <a:rPr lang="es-MX" dirty="0" err="1" smtClean="0"/>
              <a:t>For</a:t>
            </a:r>
            <a:r>
              <a:rPr lang="es-MX" dirty="0" smtClean="0"/>
              <a:t>” y un </a:t>
            </a:r>
            <a:r>
              <a:rPr lang="es-MX" dirty="0" err="1" smtClean="0"/>
              <a:t>delay</a:t>
            </a:r>
            <a:r>
              <a:rPr lang="es-MX" dirty="0" smtClean="0"/>
              <a:t> para mover el servo gradualmente, si no se usa el servo simplemente ira de un lugar a otro con la velocidad máxima.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5712865" y="3129566"/>
            <a:ext cx="6048699" cy="3452746"/>
          </a:xfrm>
          <a:prstGeom prst="rect">
            <a:avLst/>
          </a:prstGeom>
        </p:spPr>
      </p:pic>
    </p:spTree>
    <p:extLst>
      <p:ext uri="{BB962C8B-B14F-4D97-AF65-F5344CB8AC3E}">
        <p14:creationId xmlns:p14="http://schemas.microsoft.com/office/powerpoint/2010/main" val="2463975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Manejando el LCD alfanumérico</a:t>
            </a:r>
            <a:endParaRPr lang="es-MX" dirty="0"/>
          </a:p>
        </p:txBody>
      </p:sp>
      <p:sp>
        <p:nvSpPr>
          <p:cNvPr id="3" name="Marcador de contenido 2"/>
          <p:cNvSpPr>
            <a:spLocks noGrp="1"/>
          </p:cNvSpPr>
          <p:nvPr>
            <p:ph idx="1"/>
          </p:nvPr>
        </p:nvSpPr>
        <p:spPr/>
        <p:txBody>
          <a:bodyPr/>
          <a:lstStyle/>
          <a:p>
            <a:r>
              <a:rPr lang="es-MX" dirty="0" smtClean="0"/>
              <a:t>Un display de cristal liquido o LCD es un dispositivo que sirve para mostrar información compleja sin necesidad de usar una computadora. </a:t>
            </a:r>
          </a:p>
          <a:p>
            <a:r>
              <a:rPr lang="es-MX" dirty="0" smtClean="0"/>
              <a:t>Es sumamente practico cuando se desea hacer un proyecto que muestre cierta información al usuario pero siga siendo una solución de bajo costo. Tiene el inconveniente de que se necesitan varios pines para controlarlo ya que usa una interfaz paralela de 4 u 8 bits según se desee. Aunque podemos encontrar controladores que conviertan un protocolo serial a paralelo para lograr el control de estos LCD con muchos menos cables y la opción de usar varios en un solo bus.</a:t>
            </a:r>
          </a:p>
          <a:p>
            <a:endParaRPr lang="es-MX" dirty="0"/>
          </a:p>
          <a:p>
            <a:endParaRPr lang="es-MX" dirty="0" smtClean="0"/>
          </a:p>
          <a:p>
            <a:endParaRPr lang="es-MX" dirty="0"/>
          </a:p>
          <a:p>
            <a:endParaRPr lang="es-MX" dirty="0"/>
          </a:p>
        </p:txBody>
      </p:sp>
      <p:pic>
        <p:nvPicPr>
          <p:cNvPr id="3074" name="Picture 2" descr="http://cdn.instructables.com/FMC/PZRT/G8LWOHW9/FMCPZRTG8LWOHW9.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3915231"/>
            <a:ext cx="3923693" cy="29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34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básicos para usar el LCD</a:t>
            </a:r>
            <a:endParaRPr lang="es-MX" dirty="0"/>
          </a:p>
        </p:txBody>
      </p:sp>
      <p:sp>
        <p:nvSpPr>
          <p:cNvPr id="3" name="Marcador de contenido 2"/>
          <p:cNvSpPr>
            <a:spLocks noGrp="1"/>
          </p:cNvSpPr>
          <p:nvPr>
            <p:ph idx="1"/>
          </p:nvPr>
        </p:nvSpPr>
        <p:spPr/>
        <p:txBody>
          <a:bodyPr/>
          <a:lstStyle/>
          <a:p>
            <a:r>
              <a:rPr lang="es-MX" dirty="0" smtClean="0"/>
              <a:t>En el IDE de Arduino tenemos los siguientes comandos para controlar el LCD. Como ya es costumbre debemos incluir la librería correspondiente: #</a:t>
            </a:r>
            <a:r>
              <a:rPr lang="es-MX" dirty="0" err="1"/>
              <a:t>include</a:t>
            </a:r>
            <a:r>
              <a:rPr lang="es-MX" dirty="0"/>
              <a:t> &lt;</a:t>
            </a:r>
            <a:r>
              <a:rPr lang="es-MX" dirty="0" err="1"/>
              <a:t>LiquidCrystal.h</a:t>
            </a:r>
            <a:r>
              <a:rPr lang="es-MX" dirty="0" smtClean="0"/>
              <a:t>&gt;</a:t>
            </a:r>
          </a:p>
          <a:p>
            <a:r>
              <a:rPr lang="es-MX" dirty="0" err="1"/>
              <a:t>LiquidCrystal</a:t>
            </a:r>
            <a:r>
              <a:rPr lang="es-MX" dirty="0"/>
              <a:t> </a:t>
            </a:r>
            <a:r>
              <a:rPr lang="es-MX" dirty="0" err="1" smtClean="0"/>
              <a:t>lcd</a:t>
            </a:r>
            <a:r>
              <a:rPr lang="es-MX" dirty="0" smtClean="0"/>
              <a:t>(</a:t>
            </a:r>
            <a:r>
              <a:rPr lang="en-US" dirty="0" err="1"/>
              <a:t>rs</a:t>
            </a:r>
            <a:r>
              <a:rPr lang="en-US" dirty="0"/>
              <a:t>, enable, d4, d5, d6, d7</a:t>
            </a:r>
            <a:r>
              <a:rPr lang="es-MX" dirty="0" smtClean="0"/>
              <a:t>);  // define las conexiones del LCD, existen otros modos de operación.</a:t>
            </a:r>
          </a:p>
          <a:p>
            <a:r>
              <a:rPr lang="es-MX" dirty="0" err="1"/>
              <a:t>lcd.begin</a:t>
            </a:r>
            <a:r>
              <a:rPr lang="es-MX" dirty="0"/>
              <a:t>(</a:t>
            </a:r>
            <a:r>
              <a:rPr lang="es-MX" dirty="0" err="1"/>
              <a:t>cols</a:t>
            </a:r>
            <a:r>
              <a:rPr lang="es-MX" dirty="0"/>
              <a:t>, </a:t>
            </a:r>
            <a:r>
              <a:rPr lang="es-MX" dirty="0" err="1"/>
              <a:t>rows</a:t>
            </a:r>
            <a:r>
              <a:rPr lang="es-MX" dirty="0" smtClean="0"/>
              <a:t>); inicializa el LCD</a:t>
            </a:r>
            <a:endParaRPr lang="es-MX" dirty="0"/>
          </a:p>
          <a:p>
            <a:r>
              <a:rPr lang="es-MX" dirty="0"/>
              <a:t> </a:t>
            </a:r>
            <a:r>
              <a:rPr lang="es-MX" dirty="0" err="1" smtClean="0"/>
              <a:t>lcd.print</a:t>
            </a:r>
            <a:r>
              <a:rPr lang="es-MX" dirty="0" smtClean="0"/>
              <a:t>(</a:t>
            </a:r>
            <a:r>
              <a:rPr lang="es-MX" dirty="0" err="1" smtClean="0"/>
              <a:t>aquiloquequieras</a:t>
            </a:r>
            <a:r>
              <a:rPr lang="es-MX" dirty="0" smtClean="0"/>
              <a:t>); //imprime en el LCD</a:t>
            </a:r>
          </a:p>
          <a:p>
            <a:r>
              <a:rPr lang="es-MX" i="1" dirty="0" err="1"/>
              <a:t>lcd</a:t>
            </a:r>
            <a:r>
              <a:rPr lang="es-MX" dirty="0" err="1"/>
              <a:t>.setCursor</a:t>
            </a:r>
            <a:r>
              <a:rPr lang="es-MX" dirty="0"/>
              <a:t>(col, </a:t>
            </a:r>
            <a:r>
              <a:rPr lang="es-MX" dirty="0" err="1"/>
              <a:t>row</a:t>
            </a:r>
            <a:r>
              <a:rPr lang="es-MX" dirty="0" smtClean="0"/>
              <a:t>); //mueve el cursor del LCD</a:t>
            </a:r>
          </a:p>
          <a:p>
            <a:r>
              <a:rPr lang="es-MX" i="1" dirty="0" err="1"/>
              <a:t>lcd</a:t>
            </a:r>
            <a:r>
              <a:rPr lang="es-MX" dirty="0" err="1"/>
              <a:t>.clear</a:t>
            </a:r>
            <a:r>
              <a:rPr lang="es-MX" dirty="0" smtClean="0"/>
              <a:t>(); //borra todo el LCD</a:t>
            </a:r>
            <a:endParaRPr lang="es-MX" dirty="0"/>
          </a:p>
          <a:p>
            <a:endParaRPr lang="es-MX" dirty="0" smtClean="0"/>
          </a:p>
          <a:p>
            <a:r>
              <a:rPr lang="es-MX" dirty="0" smtClean="0"/>
              <a:t>Para mas </a:t>
            </a:r>
            <a:r>
              <a:rPr lang="es-MX" dirty="0"/>
              <a:t>información visite: </a:t>
            </a:r>
            <a:r>
              <a:rPr lang="es-MX" dirty="0">
                <a:hlinkClick r:id="rId2"/>
              </a:rPr>
              <a:t>https://</a:t>
            </a:r>
            <a:r>
              <a:rPr lang="es-MX" dirty="0" smtClean="0">
                <a:hlinkClick r:id="rId2"/>
              </a:rPr>
              <a:t>www.arduino.cc/en/Reference/LiquidCrystal</a:t>
            </a:r>
            <a:r>
              <a:rPr lang="es-MX" dirty="0" smtClean="0"/>
              <a:t> </a:t>
            </a:r>
            <a:endParaRPr lang="es-MX" dirty="0"/>
          </a:p>
        </p:txBody>
      </p:sp>
    </p:spTree>
    <p:extLst>
      <p:ext uri="{BB962C8B-B14F-4D97-AF65-F5344CB8AC3E}">
        <p14:creationId xmlns:p14="http://schemas.microsoft.com/office/powerpoint/2010/main" val="3237385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“Hola mundo LCD”</a:t>
            </a:r>
            <a:endParaRPr lang="es-MX" dirty="0"/>
          </a:p>
        </p:txBody>
      </p:sp>
      <p:sp>
        <p:nvSpPr>
          <p:cNvPr id="3" name="Marcador de contenido 2"/>
          <p:cNvSpPr>
            <a:spLocks noGrp="1"/>
          </p:cNvSpPr>
          <p:nvPr>
            <p:ph idx="1"/>
          </p:nvPr>
        </p:nvSpPr>
        <p:spPr/>
        <p:txBody>
          <a:bodyPr/>
          <a:lstStyle/>
          <a:p>
            <a:r>
              <a:rPr lang="es-MX" dirty="0" smtClean="0"/>
              <a:t>Hacer que en un LCD muestre la frase “Encendido hace:” en el primer renglón y en la parte inferior diga el numero de segundos que lleva encendido seguido por “ s”.</a:t>
            </a:r>
          </a:p>
          <a:p>
            <a:r>
              <a:rPr lang="es-MX" dirty="0" smtClean="0"/>
              <a:t>Para lograr esto se hará uso de la función </a:t>
            </a:r>
            <a:r>
              <a:rPr lang="es-MX" dirty="0" err="1" smtClean="0"/>
              <a:t>millis</a:t>
            </a:r>
            <a:r>
              <a:rPr lang="es-MX" dirty="0" smtClean="0"/>
              <a:t>() dividida entre 1000 para obtener el numero de segundos desde el arranque.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098" name="Picture 2" descr="learn_arduino_fritz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5" y="2529987"/>
            <a:ext cx="5602310" cy="4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59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“Poniendo todo junto”</a:t>
            </a:r>
            <a:endParaRPr lang="es-MX" dirty="0"/>
          </a:p>
        </p:txBody>
      </p:sp>
      <p:sp>
        <p:nvSpPr>
          <p:cNvPr id="3" name="Marcador de contenido 2"/>
          <p:cNvSpPr>
            <a:spLocks noGrp="1"/>
          </p:cNvSpPr>
          <p:nvPr>
            <p:ph idx="1"/>
          </p:nvPr>
        </p:nvSpPr>
        <p:spPr/>
        <p:txBody>
          <a:bodyPr/>
          <a:lstStyle/>
          <a:p>
            <a:r>
              <a:rPr lang="es-MX" dirty="0" smtClean="0"/>
              <a:t>Hacer un programa usando lo aprendido en los últimos 3 temas que en un LCD me imprima el ángulo de un servo que se esta controlando mediante 2 push-button. Con un botón incrementa y con otro decrementa el ángulo. El ángulo se debe guardar en la EEPROM de tal forma que en cuanto encienda/reinicie el Arduino el servo debe moverse a la posición en la que se dejo antes de reiniciar/desconectar el Arduino. </a:t>
            </a:r>
          </a:p>
          <a:p>
            <a:endParaRPr lang="es-MX" dirty="0"/>
          </a:p>
          <a:p>
            <a:endParaRPr lang="es-MX" dirty="0" smtClean="0"/>
          </a:p>
          <a:p>
            <a:endParaRPr lang="es-MX" dirty="0"/>
          </a:p>
          <a:p>
            <a:endParaRPr lang="es-MX" dirty="0" smtClean="0"/>
          </a:p>
          <a:p>
            <a:endParaRPr lang="es-MX" dirty="0"/>
          </a:p>
          <a:p>
            <a:pPr marL="0" indent="0">
              <a:buNone/>
            </a:pPr>
            <a:endParaRPr lang="es-MX" dirty="0"/>
          </a:p>
        </p:txBody>
      </p:sp>
      <p:pic>
        <p:nvPicPr>
          <p:cNvPr id="5122" name="Picture 2" descr="http://kevinrye.net/files/arduino_lcd_project_00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132" y="3174952"/>
            <a:ext cx="5434885" cy="36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47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Comunicación I2C con Arduino</a:t>
            </a:r>
            <a:endParaRPr lang="es-MX" dirty="0"/>
          </a:p>
        </p:txBody>
      </p:sp>
      <p:sp>
        <p:nvSpPr>
          <p:cNvPr id="3" name="Marcador de contenido 2"/>
          <p:cNvSpPr>
            <a:spLocks noGrp="1"/>
          </p:cNvSpPr>
          <p:nvPr>
            <p:ph idx="1"/>
          </p:nvPr>
        </p:nvSpPr>
        <p:spPr/>
        <p:txBody>
          <a:bodyPr/>
          <a:lstStyle/>
          <a:p>
            <a:r>
              <a:rPr lang="es-MX" dirty="0" smtClean="0"/>
              <a:t>El bus I2C () sirve para establecer comunicaciones con otros chips que harán que nuestro microcontrolador obtenga mas recursos o pueda enviar/recibir datos mediante este protocolo.</a:t>
            </a:r>
          </a:p>
          <a:p>
            <a:r>
              <a:rPr lang="es-MX" dirty="0" smtClean="0"/>
              <a:t>Entre los dispositivos que podemos agregar se encuentran expansores de puertos, ADC, DAC, RTC, memorias, generadores de PWM, módulos wifi, módulos bluetooth, pantallas, sensores de diversos tipos y todo un universo de posibilidades.</a:t>
            </a:r>
          </a:p>
          <a:p>
            <a:r>
              <a:rPr lang="es-MX" dirty="0" smtClean="0"/>
              <a:t>En el IDE de Arduino este protocolo se usa mediante la librería </a:t>
            </a:r>
            <a:r>
              <a:rPr lang="es-MX" dirty="0" err="1" smtClean="0"/>
              <a:t>Wire.h</a:t>
            </a:r>
            <a:r>
              <a:rPr lang="es-MX" dirty="0" smtClean="0"/>
              <a:t> que debemos incluir al principio del programa. Al ser esta una característica por hardware se deben usar los pines SDA y SCL. (En Arduino UNO es A4 y A5, para el Mega es 20 y 21 respectivamente).</a:t>
            </a:r>
          </a:p>
          <a:p>
            <a:pPr marL="0" indent="0">
              <a:buNone/>
            </a:pPr>
            <a:endParaRPr lang="es-MX" dirty="0" smtClean="0"/>
          </a:p>
          <a:p>
            <a:endParaRPr lang="es-MX" dirty="0" smtClean="0"/>
          </a:p>
          <a:p>
            <a:endParaRPr lang="es-MX" dirty="0"/>
          </a:p>
        </p:txBody>
      </p:sp>
      <p:sp>
        <p:nvSpPr>
          <p:cNvPr id="4" name="AutoShape 2" descr="https://geekytheory.com/wp-content/uploads/2015/03/AN5098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7526868" y="4319923"/>
            <a:ext cx="4152900" cy="2447925"/>
          </a:xfrm>
          <a:prstGeom prst="rect">
            <a:avLst/>
          </a:prstGeom>
        </p:spPr>
      </p:pic>
    </p:spTree>
    <p:extLst>
      <p:ext uri="{BB962C8B-B14F-4D97-AF65-F5344CB8AC3E}">
        <p14:creationId xmlns:p14="http://schemas.microsoft.com/office/powerpoint/2010/main" val="449225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disponibles para I2C</a:t>
            </a:r>
            <a:endParaRPr lang="es-MX" dirty="0"/>
          </a:p>
        </p:txBody>
      </p:sp>
      <p:sp>
        <p:nvSpPr>
          <p:cNvPr id="3" name="Marcador de contenido 2"/>
          <p:cNvSpPr>
            <a:spLocks noGrp="1"/>
          </p:cNvSpPr>
          <p:nvPr>
            <p:ph idx="1"/>
          </p:nvPr>
        </p:nvSpPr>
        <p:spPr>
          <a:xfrm>
            <a:off x="3567449" y="296214"/>
            <a:ext cx="8100810" cy="5688534"/>
          </a:xfrm>
        </p:spPr>
        <p:txBody>
          <a:bodyPr>
            <a:normAutofit lnSpcReduction="10000"/>
          </a:bodyPr>
          <a:lstStyle/>
          <a:p>
            <a:r>
              <a:rPr lang="es-MX" dirty="0" smtClean="0"/>
              <a:t>Para el uso del bus I2C se tienen los siguientes comandos:</a:t>
            </a:r>
          </a:p>
          <a:p>
            <a:r>
              <a:rPr lang="es-MX" dirty="0" err="1"/>
              <a:t>Wire.begin</a:t>
            </a:r>
            <a:r>
              <a:rPr lang="es-MX" dirty="0"/>
              <a:t>(</a:t>
            </a:r>
            <a:r>
              <a:rPr lang="es-MX" dirty="0" err="1"/>
              <a:t>address</a:t>
            </a:r>
            <a:r>
              <a:rPr lang="es-MX" dirty="0" smtClean="0"/>
              <a:t>); //si no se especifica la dirección inicia en modo maestro en lugar de esclavo.</a:t>
            </a:r>
          </a:p>
          <a:p>
            <a:r>
              <a:rPr lang="en-US" dirty="0" err="1"/>
              <a:t>Wire.requestFrom</a:t>
            </a:r>
            <a:r>
              <a:rPr lang="en-US" dirty="0"/>
              <a:t>(address, quantity</a:t>
            </a:r>
            <a:r>
              <a:rPr lang="en-US" dirty="0" smtClean="0"/>
              <a:t>);</a:t>
            </a:r>
            <a:r>
              <a:rPr lang="en-US" dirty="0"/>
              <a:t/>
            </a:r>
            <a:br>
              <a:rPr lang="en-US" dirty="0"/>
            </a:br>
            <a:r>
              <a:rPr lang="en-US" dirty="0" err="1"/>
              <a:t>Wire.requestFrom</a:t>
            </a:r>
            <a:r>
              <a:rPr lang="en-US" dirty="0"/>
              <a:t>(address, quantity, stop</a:t>
            </a:r>
            <a:r>
              <a:rPr lang="en-US" dirty="0" smtClean="0"/>
              <a:t>);</a:t>
            </a:r>
          </a:p>
          <a:p>
            <a:r>
              <a:rPr lang="es-MX" dirty="0" err="1"/>
              <a:t>Wire.beginTransmission</a:t>
            </a:r>
            <a:r>
              <a:rPr lang="es-MX" dirty="0"/>
              <a:t>(</a:t>
            </a:r>
            <a:r>
              <a:rPr lang="es-MX" dirty="0" err="1"/>
              <a:t>address</a:t>
            </a:r>
            <a:r>
              <a:rPr lang="es-MX" dirty="0" smtClean="0"/>
              <a:t>);</a:t>
            </a:r>
          </a:p>
          <a:p>
            <a:r>
              <a:rPr lang="es-MX" dirty="0" err="1"/>
              <a:t>Wire.endTransmission</a:t>
            </a:r>
            <a:r>
              <a:rPr lang="es-MX" dirty="0" smtClean="0"/>
              <a:t>();</a:t>
            </a:r>
            <a:endParaRPr lang="es-MX" dirty="0"/>
          </a:p>
          <a:p>
            <a:r>
              <a:rPr lang="es-MX" dirty="0" err="1"/>
              <a:t>Wire.endTransmission</a:t>
            </a:r>
            <a:r>
              <a:rPr lang="es-MX" dirty="0"/>
              <a:t>(stop</a:t>
            </a:r>
            <a:r>
              <a:rPr lang="es-MX" dirty="0" smtClean="0"/>
              <a:t>);</a:t>
            </a:r>
          </a:p>
          <a:p>
            <a:r>
              <a:rPr lang="es-MX" dirty="0" err="1"/>
              <a:t>Wire.write</a:t>
            </a:r>
            <a:r>
              <a:rPr lang="es-MX" dirty="0"/>
              <a:t>(data, </a:t>
            </a:r>
            <a:r>
              <a:rPr lang="es-MX" dirty="0" err="1"/>
              <a:t>length</a:t>
            </a:r>
            <a:r>
              <a:rPr lang="es-MX" dirty="0" smtClean="0"/>
              <a:t>);</a:t>
            </a:r>
          </a:p>
          <a:p>
            <a:r>
              <a:rPr lang="es-MX" dirty="0" err="1"/>
              <a:t>Wire.available</a:t>
            </a:r>
            <a:r>
              <a:rPr lang="es-MX" dirty="0" smtClean="0"/>
              <a:t>();</a:t>
            </a:r>
          </a:p>
          <a:p>
            <a:r>
              <a:rPr lang="es-MX" dirty="0" err="1"/>
              <a:t>Wire.read</a:t>
            </a:r>
            <a:r>
              <a:rPr lang="es-MX" dirty="0"/>
              <a:t>() </a:t>
            </a:r>
            <a:r>
              <a:rPr lang="es-MX" dirty="0" smtClean="0"/>
              <a:t>;</a:t>
            </a:r>
          </a:p>
          <a:p>
            <a:r>
              <a:rPr lang="es-MX" dirty="0" err="1"/>
              <a:t>Wire.onReceive</a:t>
            </a:r>
            <a:r>
              <a:rPr lang="es-MX" dirty="0"/>
              <a:t>(</a:t>
            </a:r>
            <a:r>
              <a:rPr lang="es-MX" dirty="0" err="1"/>
              <a:t>handler</a:t>
            </a:r>
            <a:r>
              <a:rPr lang="es-MX" dirty="0" smtClean="0"/>
              <a:t>);</a:t>
            </a:r>
          </a:p>
          <a:p>
            <a:r>
              <a:rPr lang="es-MX" dirty="0" err="1"/>
              <a:t>Wire.onRequest</a:t>
            </a:r>
            <a:r>
              <a:rPr lang="es-MX" dirty="0"/>
              <a:t>(</a:t>
            </a:r>
            <a:r>
              <a:rPr lang="es-MX" dirty="0" err="1"/>
              <a:t>handler</a:t>
            </a:r>
            <a:r>
              <a:rPr lang="es-MX" dirty="0" smtClean="0"/>
              <a:t>);</a:t>
            </a:r>
          </a:p>
          <a:p>
            <a:r>
              <a:rPr lang="es-MX" dirty="0" smtClean="0"/>
              <a:t>Para mas </a:t>
            </a:r>
            <a:r>
              <a:rPr lang="es-MX" dirty="0"/>
              <a:t>información consulte: </a:t>
            </a:r>
            <a:r>
              <a:rPr lang="es-MX" dirty="0">
                <a:hlinkClick r:id="rId2"/>
              </a:rPr>
              <a:t>https://</a:t>
            </a:r>
            <a:r>
              <a:rPr lang="es-MX" dirty="0" smtClean="0">
                <a:hlinkClick r:id="rId2"/>
              </a:rPr>
              <a:t>www.arduino.cc/en/Reference/Wire</a:t>
            </a:r>
            <a:r>
              <a:rPr lang="es-MX" dirty="0" smtClean="0"/>
              <a:t> </a:t>
            </a:r>
            <a:endParaRPr lang="es-MX" dirty="0"/>
          </a:p>
        </p:txBody>
      </p:sp>
    </p:spTree>
    <p:extLst>
      <p:ext uri="{BB962C8B-B14F-4D97-AF65-F5344CB8AC3E}">
        <p14:creationId xmlns:p14="http://schemas.microsoft.com/office/powerpoint/2010/main" val="1104149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LCD mediante I2C</a:t>
            </a:r>
            <a:endParaRPr lang="es-MX" dirty="0"/>
          </a:p>
        </p:txBody>
      </p:sp>
      <p:sp>
        <p:nvSpPr>
          <p:cNvPr id="3" name="Marcador de contenido 2"/>
          <p:cNvSpPr>
            <a:spLocks noGrp="1"/>
          </p:cNvSpPr>
          <p:nvPr>
            <p:ph idx="1"/>
          </p:nvPr>
        </p:nvSpPr>
        <p:spPr/>
        <p:txBody>
          <a:bodyPr/>
          <a:lstStyle/>
          <a:p>
            <a:r>
              <a:rPr lang="es-MX" dirty="0" smtClean="0"/>
              <a:t>Crear un programa que mediante un back pack I2C para LCD controle una LCD de 16x2. Debe mostrar un mensaje en la parte superior y el tiempo desde que se encendió en segundos en la parte inferior.  Al presionar un botón el back light debe prender/apagarse. </a:t>
            </a:r>
          </a:p>
          <a:p>
            <a:r>
              <a:rPr lang="es-MX" dirty="0" smtClean="0"/>
              <a:t>Se deben usar </a:t>
            </a:r>
            <a:r>
              <a:rPr lang="es-MX" dirty="0"/>
              <a:t>las librerías </a:t>
            </a:r>
            <a:r>
              <a:rPr lang="es-MX" dirty="0" err="1" smtClean="0"/>
              <a:t>Wire.h</a:t>
            </a:r>
            <a:r>
              <a:rPr lang="es-MX" dirty="0" smtClean="0"/>
              <a:t>, </a:t>
            </a:r>
            <a:r>
              <a:rPr lang="es-MX" dirty="0" err="1" smtClean="0"/>
              <a:t>LCD.h</a:t>
            </a:r>
            <a:r>
              <a:rPr lang="es-MX" dirty="0" smtClean="0"/>
              <a:t>, y LiquidCrystal_I2C.h.</a:t>
            </a:r>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4231176" y="3095735"/>
            <a:ext cx="6953292" cy="3311505"/>
          </a:xfrm>
          <a:prstGeom prst="rect">
            <a:avLst/>
          </a:prstGeom>
        </p:spPr>
      </p:pic>
    </p:spTree>
    <p:extLst>
      <p:ext uri="{BB962C8B-B14F-4D97-AF65-F5344CB8AC3E}">
        <p14:creationId xmlns:p14="http://schemas.microsoft.com/office/powerpoint/2010/main" val="42317953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Crear un mini chat a través de una red I2C</a:t>
            </a:r>
            <a:br>
              <a:rPr lang="es-MX" dirty="0" smtClean="0"/>
            </a:br>
            <a:r>
              <a:rPr lang="es-MX" dirty="0" smtClean="0"/>
              <a:t>(opcional)</a:t>
            </a:r>
            <a:endParaRPr lang="es-MX" dirty="0"/>
          </a:p>
        </p:txBody>
      </p:sp>
      <p:sp>
        <p:nvSpPr>
          <p:cNvPr id="3" name="Marcador de contenido 2"/>
          <p:cNvSpPr>
            <a:spLocks noGrp="1"/>
          </p:cNvSpPr>
          <p:nvPr>
            <p:ph idx="1"/>
          </p:nvPr>
        </p:nvSpPr>
        <p:spPr/>
        <p:txBody>
          <a:bodyPr/>
          <a:lstStyle/>
          <a:p>
            <a:r>
              <a:rPr lang="es-MX" dirty="0" smtClean="0"/>
              <a:t>Hacer un programa que se conecte a un Arduino en modo maestro y sea capaz de enviar y recibir cadenas y retransmitirlas mediante la UART (terminal serial) de tal modo que se cree una especie de chat entre todos los </a:t>
            </a:r>
            <a:r>
              <a:rPr lang="es-MX" dirty="0" err="1" smtClean="0"/>
              <a:t>Arduino’s</a:t>
            </a:r>
            <a:r>
              <a:rPr lang="es-MX" dirty="0" smtClean="0"/>
              <a:t> que se encuentren conectados a la red.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2" name="Picture 4" descr="Picture of How to connect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681" y="2794715"/>
            <a:ext cx="7495427" cy="375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253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Los teclados matriciales sirven para introducir datos de una forma que utilice menos líneas de control que las que se utilizarían si se conectara cada tecla/botón independientemente. Funcionan mediante un barrido, es decir las teclas están multiplexadas y se utiliza una técnica que consiste en conmutar y leer a altas velocidades las teclas.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7456868" y="2761716"/>
            <a:ext cx="4164369" cy="3800271"/>
          </a:xfrm>
          <a:prstGeom prst="rect">
            <a:avLst/>
          </a:prstGeom>
        </p:spPr>
      </p:pic>
    </p:spTree>
    <p:extLst>
      <p:ext uri="{BB962C8B-B14F-4D97-AF65-F5344CB8AC3E}">
        <p14:creationId xmlns:p14="http://schemas.microsoft.com/office/powerpoint/2010/main" val="3980661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En Arduino tenemos la librería Keypad.h que nos permite conectar un teclado matricial a nuestra tarjeta de desarrollo sin tener que lidiar con la lectura de este dispositivo. A continuación se anexa un ejemplo muy sencillo que nos servirá de base: </a:t>
            </a:r>
          </a:p>
          <a:p>
            <a:endParaRPr lang="es-MX" dirty="0"/>
          </a:p>
          <a:p>
            <a:endParaRPr lang="es-MX" dirty="0" smtClean="0"/>
          </a:p>
          <a:p>
            <a:endParaRPr lang="es-MX" dirty="0"/>
          </a:p>
          <a:p>
            <a:endParaRPr lang="es-MX" dirty="0" smtClean="0"/>
          </a:p>
          <a:p>
            <a:endParaRPr lang="es-MX" dirty="0" smtClean="0"/>
          </a:p>
          <a:p>
            <a:endParaRPr lang="es-MX" dirty="0" smtClean="0"/>
          </a:p>
          <a:p>
            <a:pPr marL="0" indent="0">
              <a:buNone/>
            </a:pPr>
            <a:endParaRPr lang="es-MX" dirty="0" smtClean="0"/>
          </a:p>
          <a:p>
            <a:endParaRPr lang="es-MX" dirty="0" smtClean="0"/>
          </a:p>
          <a:p>
            <a:endParaRPr lang="es-MX"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392" y="2055239"/>
            <a:ext cx="6845456" cy="4802762"/>
          </a:xfrm>
          <a:prstGeom prst="rect">
            <a:avLst/>
          </a:prstGeom>
        </p:spPr>
      </p:pic>
    </p:spTree>
    <p:extLst>
      <p:ext uri="{BB962C8B-B14F-4D97-AF65-F5344CB8AC3E}">
        <p14:creationId xmlns:p14="http://schemas.microsoft.com/office/powerpoint/2010/main" val="27434584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de accesos</a:t>
            </a:r>
            <a:endParaRPr lang="es-MX" dirty="0"/>
          </a:p>
        </p:txBody>
      </p:sp>
      <p:sp>
        <p:nvSpPr>
          <p:cNvPr id="3" name="Marcador de contenido 2"/>
          <p:cNvSpPr>
            <a:spLocks noGrp="1"/>
          </p:cNvSpPr>
          <p:nvPr>
            <p:ph idx="1"/>
          </p:nvPr>
        </p:nvSpPr>
        <p:spPr/>
        <p:txBody>
          <a:bodyPr/>
          <a:lstStyle/>
          <a:p>
            <a:r>
              <a:rPr lang="es-MX" dirty="0" smtClean="0"/>
              <a:t>Crear un programa que mediante el teclado le ingrese un numero de 4 dígitos y si coincide con la contraseña guardada en la EEPROM debe mover un servo de forma temporal simulando que es el mecanismo que abre una puerta. Se debe usar un LCD para mostrar el estado del control de acceso. </a:t>
            </a:r>
          </a:p>
          <a:p>
            <a:r>
              <a:rPr lang="es-MX" dirty="0" smtClean="0"/>
              <a:t>Incluir la función de cambiar la contraseña, por default la contraseña debe ser 1234. </a:t>
            </a:r>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www.casasseguras.com.mx/images/accesotecl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629" y="3062479"/>
            <a:ext cx="3680068" cy="368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28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Interrupción por Timer</a:t>
            </a:r>
            <a:endParaRPr lang="es-MX" dirty="0"/>
          </a:p>
        </p:txBody>
      </p:sp>
      <p:sp>
        <p:nvSpPr>
          <p:cNvPr id="3" name="Marcador de contenido 2"/>
          <p:cNvSpPr>
            <a:spLocks noGrp="1"/>
          </p:cNvSpPr>
          <p:nvPr>
            <p:ph idx="1"/>
          </p:nvPr>
        </p:nvSpPr>
        <p:spPr/>
        <p:txBody>
          <a:bodyPr/>
          <a:lstStyle/>
          <a:p>
            <a:r>
              <a:rPr lang="es-MX" dirty="0"/>
              <a:t>En Arduino UNO tenemos tres </a:t>
            </a:r>
            <a:r>
              <a:rPr lang="es-MX" dirty="0" err="1"/>
              <a:t>timers</a:t>
            </a:r>
            <a:r>
              <a:rPr lang="es-MX" dirty="0"/>
              <a:t> o temporizadores. El </a:t>
            </a:r>
            <a:r>
              <a:rPr lang="es-MX" dirty="0" err="1"/>
              <a:t>timer</a:t>
            </a:r>
            <a:r>
              <a:rPr lang="es-MX" dirty="0"/>
              <a:t> 1, el </a:t>
            </a:r>
            <a:r>
              <a:rPr lang="es-MX" dirty="0" err="1"/>
              <a:t>timer</a:t>
            </a:r>
            <a:r>
              <a:rPr lang="es-MX" dirty="0"/>
              <a:t> 2 y el </a:t>
            </a:r>
            <a:r>
              <a:rPr lang="es-MX" dirty="0" err="1"/>
              <a:t>timer</a:t>
            </a:r>
            <a:r>
              <a:rPr lang="es-MX" dirty="0"/>
              <a:t> 3. En Arduino mega también tenemos el 3,4 y 5. </a:t>
            </a:r>
            <a:r>
              <a:rPr lang="es-MX" dirty="0" smtClean="0"/>
              <a:t> </a:t>
            </a:r>
          </a:p>
          <a:p>
            <a:r>
              <a:rPr lang="es-MX" dirty="0" smtClean="0"/>
              <a:t>El </a:t>
            </a:r>
            <a:r>
              <a:rPr lang="es-MX" dirty="0" err="1" smtClean="0"/>
              <a:t>timer</a:t>
            </a:r>
            <a:r>
              <a:rPr lang="es-MX" dirty="0" smtClean="0"/>
              <a:t> 1 es de 8 bits y es utilizado por las funciones </a:t>
            </a:r>
            <a:r>
              <a:rPr lang="es-MX" dirty="0" err="1" smtClean="0"/>
              <a:t>delay</a:t>
            </a:r>
            <a:r>
              <a:rPr lang="es-MX" dirty="0" smtClean="0"/>
              <a:t>(), micros() y </a:t>
            </a:r>
            <a:r>
              <a:rPr lang="es-MX" dirty="0" err="1" smtClean="0"/>
              <a:t>millis</a:t>
            </a:r>
            <a:r>
              <a:rPr lang="es-MX" dirty="0" smtClean="0"/>
              <a:t>(). Mientras que el </a:t>
            </a:r>
            <a:r>
              <a:rPr lang="es-MX" dirty="0" err="1" smtClean="0"/>
              <a:t>timer</a:t>
            </a:r>
            <a:r>
              <a:rPr lang="es-MX" dirty="0" smtClean="0"/>
              <a:t> 2 (16 bits) es usado por la librería PWM y Servo. Y el </a:t>
            </a:r>
            <a:r>
              <a:rPr lang="es-MX" dirty="0" err="1" smtClean="0"/>
              <a:t>timer</a:t>
            </a:r>
            <a:r>
              <a:rPr lang="es-MX" dirty="0" smtClean="0"/>
              <a:t> 3 (8 bits) por la función </a:t>
            </a:r>
            <a:r>
              <a:rPr lang="es-MX" dirty="0" err="1" smtClean="0"/>
              <a:t>tone</a:t>
            </a:r>
            <a:r>
              <a:rPr lang="es-MX" dirty="0" smtClean="0"/>
              <a:t>().</a:t>
            </a:r>
          </a:p>
          <a:p>
            <a:r>
              <a:rPr lang="es-MX" dirty="0" smtClean="0"/>
              <a:t>Por estos motivos no se recomienda manipular su configuración y registros ya que se pueden crear conflictos con otras funciones. Sin embargo si podemos usarlos como medio de interrupción para realizar tareas periódicas sin desperdiciar tiempo esperando a que se cumpla la condición. </a:t>
            </a:r>
          </a:p>
          <a:p>
            <a:endParaRPr lang="es-MX" dirty="0"/>
          </a:p>
          <a:p>
            <a:endParaRPr lang="es-MX" dirty="0" smtClean="0"/>
          </a:p>
          <a:p>
            <a:endParaRPr lang="es-MX" dirty="0"/>
          </a:p>
        </p:txBody>
      </p:sp>
      <p:pic>
        <p:nvPicPr>
          <p:cNvPr id="1026" name="Picture 2" descr="http://www.renesas.eu/media/edge_ol/engineer/17/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082" y="4263079"/>
            <a:ext cx="3928056" cy="243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122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crear una interrupción por </a:t>
            </a:r>
            <a:r>
              <a:rPr lang="es-MX" dirty="0" err="1" smtClean="0"/>
              <a:t>timer</a:t>
            </a:r>
            <a:r>
              <a:rPr lang="es-MX" dirty="0" smtClean="0"/>
              <a:t> 0?</a:t>
            </a:r>
            <a:endParaRPr lang="es-MX" dirty="0"/>
          </a:p>
        </p:txBody>
      </p:sp>
      <p:sp>
        <p:nvSpPr>
          <p:cNvPr id="3" name="Marcador de contenido 2"/>
          <p:cNvSpPr>
            <a:spLocks noGrp="1"/>
          </p:cNvSpPr>
          <p:nvPr>
            <p:ph idx="1"/>
          </p:nvPr>
        </p:nvSpPr>
        <p:spPr/>
        <p:txBody>
          <a:bodyPr/>
          <a:lstStyle/>
          <a:p>
            <a:r>
              <a:rPr lang="es-MX" dirty="0" smtClean="0"/>
              <a:t>Con las siguientes instrucciones de comparación se crea una interrupción cada que el </a:t>
            </a:r>
            <a:r>
              <a:rPr lang="es-MX" dirty="0" err="1" smtClean="0"/>
              <a:t>timer</a:t>
            </a:r>
            <a:r>
              <a:rPr lang="es-MX" dirty="0" smtClean="0"/>
              <a:t> llega al valor deseado. El </a:t>
            </a:r>
            <a:r>
              <a:rPr lang="es-MX" dirty="0" err="1" smtClean="0"/>
              <a:t>timer</a:t>
            </a:r>
            <a:r>
              <a:rPr lang="es-MX" dirty="0" smtClean="0"/>
              <a:t> 0 tarda en completarse (cuenta de 0 a 255) 1.024 ms para ser precisos. </a:t>
            </a:r>
          </a:p>
          <a:p>
            <a:pPr marL="0" indent="0">
              <a:buNone/>
            </a:pPr>
            <a:r>
              <a:rPr lang="es-MX" dirty="0" smtClean="0"/>
              <a:t>	OCR0A </a:t>
            </a:r>
            <a:r>
              <a:rPr lang="es-MX" dirty="0"/>
              <a:t>= 0xAF</a:t>
            </a:r>
            <a:r>
              <a:rPr lang="es-MX" dirty="0" smtClean="0"/>
              <a:t>; //valor en hexadecimal en el cual se llevara 	a cabo la interrupción, en este caso cada 0.7ms</a:t>
            </a:r>
            <a:endParaRPr lang="es-MX" dirty="0"/>
          </a:p>
          <a:p>
            <a:pPr marL="0" indent="0">
              <a:buNone/>
            </a:pPr>
            <a:r>
              <a:rPr lang="es-MX" dirty="0" smtClean="0"/>
              <a:t>	TIMSK0 </a:t>
            </a:r>
            <a:r>
              <a:rPr lang="es-MX" dirty="0"/>
              <a:t>|= _BV(OCIE0A</a:t>
            </a:r>
            <a:r>
              <a:rPr lang="es-MX" dirty="0" smtClean="0"/>
              <a:t>); //crea el evento de comparación 	para la interrupción</a:t>
            </a:r>
          </a:p>
          <a:p>
            <a:r>
              <a:rPr lang="es-MX" dirty="0" smtClean="0"/>
              <a:t>En la siguiente función incluimos nuestro código y listo:</a:t>
            </a:r>
          </a:p>
          <a:p>
            <a:pPr marL="0" indent="0">
              <a:buNone/>
            </a:pPr>
            <a:r>
              <a:rPr lang="es-MX" dirty="0" smtClean="0"/>
              <a:t>	SIGNAL(TIMER0_COMPA_vect</a:t>
            </a:r>
            <a:r>
              <a:rPr lang="es-MX" dirty="0"/>
              <a:t>) </a:t>
            </a:r>
          </a:p>
          <a:p>
            <a:pPr marL="0" indent="0">
              <a:buNone/>
            </a:pPr>
            <a:r>
              <a:rPr lang="es-MX" dirty="0" smtClean="0"/>
              <a:t>	{</a:t>
            </a:r>
          </a:p>
          <a:p>
            <a:pPr marL="0" indent="0">
              <a:buNone/>
            </a:pPr>
            <a:endParaRPr lang="es-MX" dirty="0" smtClean="0"/>
          </a:p>
          <a:p>
            <a:pPr marL="0" indent="0">
              <a:buNone/>
            </a:pPr>
            <a:r>
              <a:rPr lang="es-MX" dirty="0" smtClean="0"/>
              <a:t>	}</a:t>
            </a:r>
          </a:p>
        </p:txBody>
      </p:sp>
    </p:spTree>
    <p:extLst>
      <p:ext uri="{BB962C8B-B14F-4D97-AF65-F5344CB8AC3E}">
        <p14:creationId xmlns:p14="http://schemas.microsoft.com/office/powerpoint/2010/main" val="177120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2918" y="1123837"/>
            <a:ext cx="3224377" cy="4601183"/>
          </a:xfrm>
        </p:spPr>
        <p:txBody>
          <a:bodyPr/>
          <a:lstStyle/>
          <a:p>
            <a:r>
              <a:rPr lang="es-MX" dirty="0" smtClean="0"/>
              <a:t>Practica </a:t>
            </a:r>
            <a:br>
              <a:rPr lang="es-MX" dirty="0" smtClean="0"/>
            </a:br>
            <a:r>
              <a:rPr lang="es-MX" dirty="0" smtClean="0"/>
              <a:t>“No nos llames, nosotros te llamamos”</a:t>
            </a:r>
            <a:endParaRPr lang="es-MX" dirty="0"/>
          </a:p>
        </p:txBody>
      </p:sp>
      <p:sp>
        <p:nvSpPr>
          <p:cNvPr id="3" name="Marcador de contenido 2"/>
          <p:cNvSpPr>
            <a:spLocks noGrp="1"/>
          </p:cNvSpPr>
          <p:nvPr>
            <p:ph idx="1"/>
          </p:nvPr>
        </p:nvSpPr>
        <p:spPr/>
        <p:txBody>
          <a:bodyPr/>
          <a:lstStyle/>
          <a:p>
            <a:r>
              <a:rPr lang="es-MX" dirty="0" smtClean="0"/>
              <a:t>Para esta practica vamos a crear un programa que haga parpadear varios leds pero con distintos periodos. Se usaran 3 leds el primer led debe parpadear cada 0.07 </a:t>
            </a:r>
            <a:r>
              <a:rPr lang="es-MX" dirty="0" err="1" smtClean="0"/>
              <a:t>seg</a:t>
            </a:r>
            <a:r>
              <a:rPr lang="es-MX" dirty="0" smtClean="0"/>
              <a:t>, el otro cada 0.7 </a:t>
            </a:r>
            <a:r>
              <a:rPr lang="es-MX" dirty="0" err="1" smtClean="0"/>
              <a:t>seg</a:t>
            </a:r>
            <a:r>
              <a:rPr lang="es-MX" dirty="0" smtClean="0"/>
              <a:t> y el ultimo cada 1.4 </a:t>
            </a:r>
            <a:r>
              <a:rPr lang="es-MX" dirty="0" err="1" smtClean="0"/>
              <a:t>seg</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s://encrypted-tbn0.gstatic.com/images?q=tbn:ANd9GcT2BH_CpwSGU59xeBOmwPCX_z-9CeO1aqEriEIV37x1QeJfJmud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5" y="2283485"/>
            <a:ext cx="4904795" cy="433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962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del RTC Ds1307</a:t>
            </a:r>
            <a:endParaRPr lang="es-MX" dirty="0"/>
          </a:p>
        </p:txBody>
      </p:sp>
      <p:sp>
        <p:nvSpPr>
          <p:cNvPr id="3" name="Marcador de contenido 2"/>
          <p:cNvSpPr>
            <a:spLocks noGrp="1"/>
          </p:cNvSpPr>
          <p:nvPr>
            <p:ph idx="1"/>
          </p:nvPr>
        </p:nvSpPr>
        <p:spPr/>
        <p:txBody>
          <a:bodyPr/>
          <a:lstStyle/>
          <a:p>
            <a:r>
              <a:rPr lang="es-MX" dirty="0" smtClean="0"/>
              <a:t>Los RTC (Real </a:t>
            </a:r>
            <a:r>
              <a:rPr lang="es-MX" dirty="0"/>
              <a:t>T</a:t>
            </a:r>
            <a:r>
              <a:rPr lang="es-MX" dirty="0" smtClean="0"/>
              <a:t>ime </a:t>
            </a:r>
            <a:r>
              <a:rPr lang="es-MX" dirty="0" err="1" smtClean="0"/>
              <a:t>Clock</a:t>
            </a:r>
            <a:r>
              <a:rPr lang="es-MX" dirty="0" smtClean="0"/>
              <a:t>/Calendar) son dispositivos diseñados para almacenar la fecha y hora sin que se pierdan al desenergizar el sistema ya que cuenta con una batería que les permite mantener estos datos y que estén disponibles la próxima vez que se energice el sistema. </a:t>
            </a:r>
          </a:p>
          <a:p>
            <a:r>
              <a:rPr lang="es-MX" dirty="0" smtClean="0"/>
              <a:t>Para manipular este RTC se recomienda usar la librería </a:t>
            </a:r>
            <a:r>
              <a:rPr lang="es-MX" dirty="0" err="1" smtClean="0"/>
              <a:t>RTClib.h</a:t>
            </a:r>
            <a:r>
              <a:rPr lang="es-MX" dirty="0" smtClean="0"/>
              <a:t> ya que es una de las mas completas y ampliamente documentadas. Además de contar con soporte constante y actualizaciones para nuevos chips RTC.</a:t>
            </a:r>
          </a:p>
          <a:p>
            <a:endParaRPr lang="es-MX" dirty="0"/>
          </a:p>
          <a:p>
            <a:r>
              <a:rPr lang="es-MX" dirty="0" smtClean="0"/>
              <a:t>Aprenderemos las funciones de esta librería analizando los ejemplos incluidos con la misma, ya que muchas veces no habrá quien nos explique el código y es necesario comprenderlo por nuestra propia cuenta.</a:t>
            </a:r>
            <a:endParaRPr lang="es-MX" dirty="0"/>
          </a:p>
        </p:txBody>
      </p:sp>
    </p:spTree>
    <p:extLst>
      <p:ext uri="{BB962C8B-B14F-4D97-AF65-F5344CB8AC3E}">
        <p14:creationId xmlns:p14="http://schemas.microsoft.com/office/powerpoint/2010/main" val="22481830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RTC DS1307</a:t>
            </a:r>
            <a:endParaRPr lang="es-MX" dirty="0"/>
          </a:p>
        </p:txBody>
      </p:sp>
      <p:sp>
        <p:nvSpPr>
          <p:cNvPr id="3" name="Marcador de contenido 2"/>
          <p:cNvSpPr>
            <a:spLocks noGrp="1"/>
          </p:cNvSpPr>
          <p:nvPr>
            <p:ph idx="1"/>
          </p:nvPr>
        </p:nvSpPr>
        <p:spPr/>
        <p:txBody>
          <a:bodyPr/>
          <a:lstStyle/>
          <a:p>
            <a:r>
              <a:rPr lang="es-MX" dirty="0" smtClean="0"/>
              <a:t>Configurar el RTC con la fecha y hora de compilación. Posteriormente hacer un programa que al presionar un botón envié por consola la fecha y hora actuales. </a:t>
            </a:r>
          </a:p>
          <a:p>
            <a:r>
              <a:rPr lang="es-MX" dirty="0" smtClean="0"/>
              <a:t>Además debe de mover un servo a una hora previamente fijada.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803820" y="2859142"/>
            <a:ext cx="6625778" cy="3725182"/>
          </a:xfrm>
          <a:prstGeom prst="rect">
            <a:avLst/>
          </a:prstGeom>
        </p:spPr>
      </p:pic>
    </p:spTree>
    <p:extLst>
      <p:ext uri="{BB962C8B-B14F-4D97-AF65-F5344CB8AC3E}">
        <p14:creationId xmlns:p14="http://schemas.microsoft.com/office/powerpoint/2010/main" val="3349187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una matriz de Led’s</a:t>
            </a:r>
            <a:endParaRPr lang="es-MX" dirty="0"/>
          </a:p>
        </p:txBody>
      </p:sp>
      <p:sp>
        <p:nvSpPr>
          <p:cNvPr id="3" name="Marcador de contenido 2"/>
          <p:cNvSpPr>
            <a:spLocks noGrp="1"/>
          </p:cNvSpPr>
          <p:nvPr>
            <p:ph idx="1"/>
          </p:nvPr>
        </p:nvSpPr>
        <p:spPr/>
        <p:txBody>
          <a:bodyPr/>
          <a:lstStyle/>
          <a:p>
            <a:r>
              <a:rPr lang="es-MX" dirty="0" smtClean="0"/>
              <a:t>Las matrices de led’s son un arreglo bidimensional que están multiplexados para poder lograr el control de su gran cantidad de led’s con apenas una fracción de los pines de control que se requerirían si no estuvieran multiplexados. </a:t>
            </a:r>
          </a:p>
          <a:p>
            <a:r>
              <a:rPr lang="es-MX" dirty="0" smtClean="0"/>
              <a:t>El único inconveniente es que su control puede llegar a ser algo complejo y tedioso, además de requerir una alta velocidad de actualización para mantener la imagen mediante persistencia de la visión. Debemos recordar que por sus conexiones no se pueden encender todos los leds al mismo tiempo individualmente y debemos recurrir a conmutarlos rápidamente para crear el efecto de que están encendidos todos. </a:t>
            </a:r>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8667483" y="4181638"/>
            <a:ext cx="2516986" cy="2516986"/>
          </a:xfrm>
          <a:prstGeom prst="rect">
            <a:avLst/>
          </a:prstGeom>
        </p:spPr>
      </p:pic>
    </p:spTree>
    <p:extLst>
      <p:ext uri="{BB962C8B-B14F-4D97-AF65-F5344CB8AC3E}">
        <p14:creationId xmlns:p14="http://schemas.microsoft.com/office/powerpoint/2010/main" val="19388496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matriz 8x8</a:t>
            </a:r>
            <a:endParaRPr lang="es-MX" dirty="0"/>
          </a:p>
        </p:txBody>
      </p:sp>
      <p:sp>
        <p:nvSpPr>
          <p:cNvPr id="3" name="Marcador de contenido 2"/>
          <p:cNvSpPr>
            <a:spLocks noGrp="1"/>
          </p:cNvSpPr>
          <p:nvPr>
            <p:ph idx="1"/>
          </p:nvPr>
        </p:nvSpPr>
        <p:spPr/>
        <p:txBody>
          <a:bodyPr/>
          <a:lstStyle/>
          <a:p>
            <a:r>
              <a:rPr lang="es-MX" dirty="0" smtClean="0"/>
              <a:t>Crear una función que envié la información contenida en un arreglo bidimensional de booleanos a la matriz para desplegarla. Para crear el efecto de persistencia de la visión se deben usar interrupciones por Timer.</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868" y="2392528"/>
            <a:ext cx="4068411" cy="3051308"/>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5351" y="3518444"/>
            <a:ext cx="4318716" cy="3239037"/>
          </a:xfrm>
          <a:prstGeom prst="rect">
            <a:avLst/>
          </a:prstGeom>
        </p:spPr>
      </p:pic>
    </p:spTree>
    <p:extLst>
      <p:ext uri="{BB962C8B-B14F-4D97-AF65-F5344CB8AC3E}">
        <p14:creationId xmlns:p14="http://schemas.microsoft.com/office/powerpoint/2010/main" val="34077316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Motores a Pasos</a:t>
            </a:r>
            <a:endParaRPr lang="es-MX" dirty="0"/>
          </a:p>
        </p:txBody>
      </p:sp>
      <p:sp>
        <p:nvSpPr>
          <p:cNvPr id="3" name="Marcador de contenido 2"/>
          <p:cNvSpPr>
            <a:spLocks noGrp="1"/>
          </p:cNvSpPr>
          <p:nvPr>
            <p:ph idx="1"/>
          </p:nvPr>
        </p:nvSpPr>
        <p:spPr/>
        <p:txBody>
          <a:bodyPr/>
          <a:lstStyle/>
          <a:p>
            <a:r>
              <a:rPr lang="es-MX" dirty="0"/>
              <a:t>Los motores paso a paso son ideales para la construcción de mecanismos en donde se requieren movimientos muy precisos</a:t>
            </a:r>
            <a:r>
              <a:rPr lang="es-MX" dirty="0" smtClean="0"/>
              <a:t>.</a:t>
            </a:r>
            <a:endParaRPr lang="es-MX" dirty="0"/>
          </a:p>
          <a:p>
            <a:r>
              <a:rPr lang="es-MX" dirty="0"/>
              <a:t>La característica principal de estos motores es el hecho de poder moverlos un paso a la vez por cada pulso que se le aplique. </a:t>
            </a:r>
            <a:endParaRPr lang="es-MX" dirty="0" smtClean="0"/>
          </a:p>
          <a:p>
            <a:r>
              <a:rPr lang="es-MX" dirty="0"/>
              <a:t>Estos motores poseen la habilidad de poder quedar enclavados en una posición o bien totalmente libres. Si una o más de sus bobinas está energizada, el motor estará enclavado en la posición correspondiente y por el contrario quedará completamente libre si no circula corriente por ninguna de sus bobinas</a:t>
            </a:r>
            <a:r>
              <a:rPr lang="es-MX" dirty="0" smtClean="0"/>
              <a:t>.</a:t>
            </a:r>
          </a:p>
          <a:p>
            <a:r>
              <a:rPr lang="es-MX" dirty="0" smtClean="0"/>
              <a:t>Existen varias secuencias para su control:</a:t>
            </a:r>
            <a:endParaRPr lang="es-MX" dirty="0"/>
          </a:p>
          <a:p>
            <a:endParaRPr lang="es-MX" dirty="0" smtClean="0"/>
          </a:p>
          <a:p>
            <a:endParaRPr lang="es-MX" dirty="0"/>
          </a:p>
          <a:p>
            <a:endParaRPr lang="es-MX" dirty="0" smtClean="0"/>
          </a:p>
          <a:p>
            <a:endParaRPr lang="es-MX" dirty="0"/>
          </a:p>
        </p:txBody>
      </p:sp>
      <p:pic>
        <p:nvPicPr>
          <p:cNvPr id="1026" name="Picture 2" descr="http://todorobot.com.ar/wp-content/uploads/2014/09/norma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59054" y="4490363"/>
            <a:ext cx="2189364" cy="2126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odorobot.com.ar/wp-content/uploads/2014/09/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83724" y="4490363"/>
            <a:ext cx="2189364" cy="2126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odorobot.com.ar/wp-content/uploads/2014/09/hal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08394" y="4490363"/>
            <a:ext cx="2189364" cy="212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231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librería </a:t>
            </a:r>
            <a:r>
              <a:rPr lang="es-MX" dirty="0" err="1" smtClean="0"/>
              <a:t>Stepper</a:t>
            </a:r>
            <a:endParaRPr lang="es-MX" dirty="0"/>
          </a:p>
        </p:txBody>
      </p:sp>
      <p:sp>
        <p:nvSpPr>
          <p:cNvPr id="3" name="Marcador de contenido 2"/>
          <p:cNvSpPr>
            <a:spLocks noGrp="1"/>
          </p:cNvSpPr>
          <p:nvPr>
            <p:ph idx="1"/>
          </p:nvPr>
        </p:nvSpPr>
        <p:spPr/>
        <p:txBody>
          <a:bodyPr/>
          <a:lstStyle/>
          <a:p>
            <a:r>
              <a:rPr lang="es-MX" dirty="0" smtClean="0"/>
              <a:t>Como todas las demás librerías lo primero que hay que hacer es incluir la librería: #</a:t>
            </a:r>
            <a:r>
              <a:rPr lang="es-MX" dirty="0" err="1" smtClean="0"/>
              <a:t>include</a:t>
            </a:r>
            <a:r>
              <a:rPr lang="es-MX" dirty="0" smtClean="0"/>
              <a:t> &lt;</a:t>
            </a:r>
            <a:r>
              <a:rPr lang="es-MX" dirty="0" err="1" smtClean="0"/>
              <a:t>Stepper.h</a:t>
            </a:r>
            <a:r>
              <a:rPr lang="es-MX" dirty="0" smtClean="0"/>
              <a:t>&gt;</a:t>
            </a:r>
          </a:p>
          <a:p>
            <a:r>
              <a:rPr lang="es-MX" dirty="0" smtClean="0"/>
              <a:t>Lo segundo seria crear un objeto que nos permita manipular el motor, para ello usamos:</a:t>
            </a:r>
          </a:p>
          <a:p>
            <a:r>
              <a:rPr lang="es-MX" dirty="0" err="1" smtClean="0"/>
              <a:t>Stepper</a:t>
            </a:r>
            <a:r>
              <a:rPr lang="es-MX" dirty="0" smtClean="0"/>
              <a:t> motor(pasos, pin1,pin2,pin3,pin4);</a:t>
            </a:r>
          </a:p>
          <a:p>
            <a:r>
              <a:rPr lang="es-MX" dirty="0" smtClean="0"/>
              <a:t>Otro parámetro útil es la velocidad del motor en RPM, por suerte existe la instrucción </a:t>
            </a:r>
            <a:r>
              <a:rPr lang="es-MX" dirty="0" err="1" smtClean="0"/>
              <a:t>motor.setSpeed</a:t>
            </a:r>
            <a:r>
              <a:rPr lang="es-MX" dirty="0" smtClean="0"/>
              <a:t>(RPM)</a:t>
            </a:r>
          </a:p>
          <a:p>
            <a:r>
              <a:rPr lang="es-MX" dirty="0" smtClean="0"/>
              <a:t>Y finalmente para mover el motor tenemos esta instrucción:</a:t>
            </a:r>
          </a:p>
          <a:p>
            <a:r>
              <a:rPr lang="es-MX" dirty="0" err="1"/>
              <a:t>m</a:t>
            </a:r>
            <a:r>
              <a:rPr lang="es-MX" dirty="0" err="1" smtClean="0"/>
              <a:t>otor.steps</a:t>
            </a:r>
            <a:r>
              <a:rPr lang="es-MX" dirty="0" smtClean="0"/>
              <a:t>(pasos); donde pasos es el numero de pasos a dar, si son negativos el motor girara CCW y si son positivos girara CW. Esta variable es de tipo </a:t>
            </a:r>
            <a:r>
              <a:rPr lang="es-MX" dirty="0" err="1" smtClean="0"/>
              <a:t>int</a:t>
            </a:r>
            <a:r>
              <a:rPr lang="es-MX" dirty="0" smtClean="0"/>
              <a:t>.</a:t>
            </a:r>
            <a:endParaRPr lang="es-MX" dirty="0"/>
          </a:p>
        </p:txBody>
      </p:sp>
    </p:spTree>
    <p:extLst>
      <p:ext uri="{BB962C8B-B14F-4D97-AF65-F5344CB8AC3E}">
        <p14:creationId xmlns:p14="http://schemas.microsoft.com/office/powerpoint/2010/main" val="664968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motor a </a:t>
            </a:r>
            <a:r>
              <a:rPr lang="es-MX" dirty="0" err="1" smtClean="0"/>
              <a:t>PaP</a:t>
            </a:r>
            <a:endParaRPr lang="es-MX" dirty="0"/>
          </a:p>
        </p:txBody>
      </p:sp>
      <p:sp>
        <p:nvSpPr>
          <p:cNvPr id="3" name="Marcador de contenido 2"/>
          <p:cNvSpPr>
            <a:spLocks noGrp="1"/>
          </p:cNvSpPr>
          <p:nvPr>
            <p:ph idx="1"/>
          </p:nvPr>
        </p:nvSpPr>
        <p:spPr/>
        <p:txBody>
          <a:bodyPr/>
          <a:lstStyle/>
          <a:p>
            <a:r>
              <a:rPr lang="es-MX" dirty="0" smtClean="0"/>
              <a:t>Cree un programa que reciba el numero de pasos que debe dar el motor desde el puerto serial y posteriormente realice dicho movimiento con el motor. Intente el programa con varias velocidades para comprobar la instrucción </a:t>
            </a:r>
            <a:r>
              <a:rPr lang="es-MX" dirty="0" err="1" smtClean="0"/>
              <a:t>setSpeed</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584879" y="2491603"/>
            <a:ext cx="6877989" cy="3733186"/>
          </a:xfrm>
          <a:prstGeom prst="rect">
            <a:avLst/>
          </a:prstGeom>
        </p:spPr>
      </p:pic>
    </p:spTree>
    <p:extLst>
      <p:ext uri="{BB962C8B-B14F-4D97-AF65-F5344CB8AC3E}">
        <p14:creationId xmlns:p14="http://schemas.microsoft.com/office/powerpoint/2010/main" val="22927394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Miniaturiza tus proyectos con Attiny85</a:t>
            </a:r>
            <a:endParaRPr lang="es-MX" dirty="0"/>
          </a:p>
        </p:txBody>
      </p:sp>
      <p:sp>
        <p:nvSpPr>
          <p:cNvPr id="3" name="Marcador de contenido 2"/>
          <p:cNvSpPr>
            <a:spLocks noGrp="1"/>
          </p:cNvSpPr>
          <p:nvPr>
            <p:ph idx="1"/>
          </p:nvPr>
        </p:nvSpPr>
        <p:spPr/>
        <p:txBody>
          <a:bodyPr/>
          <a:lstStyle/>
          <a:p>
            <a:r>
              <a:rPr lang="es-MX" dirty="0" smtClean="0"/>
              <a:t>El Attiny85 es un pequeño microcontrolador de 8 patitas que puede usarse para reducir el tamaño físico de un proyecto, aunque sus recursos son limitados. Puede ser muy útil en proyectos donde no se requieran muchas funciones pero si un tamaño y costo reducidos. Además de que puede funcionar con un consumo de energía mucho menor, lo que lo hace útil en aplicaciones a baterías. </a:t>
            </a:r>
          </a:p>
          <a:p>
            <a:r>
              <a:rPr lang="es-MX" dirty="0" smtClean="0"/>
              <a:t>Para programar este chip se ha incluido una guía en la documentación del curso que permite configurar el IDE de Arduino para trabajar con el Attiny85 y programarlo desde otra tarjeta Arduino. </a:t>
            </a:r>
          </a:p>
          <a:p>
            <a:r>
              <a:rPr lang="es-MX" dirty="0" smtClean="0"/>
              <a:t>Prueba un poco de suerte y repite la practica del “</a:t>
            </a:r>
            <a:r>
              <a:rPr lang="es-MX" dirty="0" err="1" smtClean="0"/>
              <a:t>Blink</a:t>
            </a:r>
            <a:r>
              <a:rPr lang="es-MX" dirty="0" smtClean="0"/>
              <a:t>” pero esta vez usando el Attiny85. </a:t>
            </a:r>
          </a:p>
          <a:p>
            <a:endParaRPr lang="es-MX" dirty="0"/>
          </a:p>
          <a:p>
            <a:endParaRPr lang="es-MX" dirty="0"/>
          </a:p>
        </p:txBody>
      </p:sp>
      <p:sp>
        <p:nvSpPr>
          <p:cNvPr id="4" name="AutoShape 2" descr="data:image/jpeg;base64,/9j/4AAQSkZJRgABAQAAAQABAAD/2wCEAAkGBxMSEhUSEhIVFRUXGBcXFxUYGRcYFxcYFRUWGBgaFhcYHiggGBolGxcVITEhJSkrLi4uFx8zODMtNygtLisBCgoKDg0OGhAQFy0fHyUtLS0tLS0tLS0tLS0tLS0tLS0tLS0tLTAtLS0tLS0tLS03LS0rLS0tLS0tLSstLS0tLf/AABEIANoA5wMBIgACEQEDEQH/xAAcAAABBAMBAAAAAAAAAAAAAAAAAgMEBQEGBwj/xAA8EAABAwIDBQUGBQQDAAMBAAABAAIRAyEEEjEFQVFhgQYicZHwBxMyobHBQlJi0eEUI5LxM3KCY7LiU//EABcBAQEBAQAAAAAAAAAAAAAAAAABAgP/xAAfEQEBAQACAwADAQAAAAAAAAAAAREhMQISQSJRYUL/2gAMAwEAAhEDEQA/AO4oQhAIQhAIQhAIQhAIQhAIQsSgyhYlYlApCTKxKBaxKgbT2xQw4mvWZTH6nAE+A1PRaHtf2t0WFzaNF1S8Nc45WnnESp7RqeNdJJUPG7To0Wl1WrTpgb3OA+q4Ttr2lY2vIFT3Tfy07ebrlahiMc5zi5ziSb3N9+smU/KmeMd42h7UsBSdDTUq3gljLDq8iei2/Ze0aeIpMrUnZmPEtP7jcd0LyiavLr/K6p7FO0gbUfgXmz5fRnQOA77R4i//AJPFMs+ly/HZgspLSlKshCEIBCEIBCEIBCEIBCEIBCEIBCFiUGVglJlYc4C5MIMkolUO0+2OBoD+5iWT+Vpzu/xbJHVaRtn2wNEtwuHLj+eqYH+DLnzCz7T5y36X7w6pKpdr9rMHhv8AlrsDvyg5nf4tuuAbW7Y4yvIqYl+UkktaYbrcQDpyKoHVOfnvmxnVPyv8Pxn9do2x7XWCRhqBdwfUMD/EXPyWk7U9o2Nqgg1yxp/DT7nTMO981plRxGpvzEeWnBIzc9/r1/tX0n3k9v0l4jHOcSS4kneSZM89VHc8/wC/5sd6ZzajXna/rgsRfjy1O/cFrpm8s5v9j7cfNYD/APW+fW5DiR4/P62UvGYJzGB8zIG7QkcD684TRGzEcB5cN6lbPxz6VRlamYfTcHtPAtMj14qvzetPHT1ZOU3QRfjfmg9X9mtsMxeGp4hmj2yR+Vws5vQghWq4j7Ee0Xu6rsE892r36ZO6oB3gP+zRPi3mu2gqFZQhCIEIQgEIQgEIQgEJMpFWq1olxDQN5IA8ygclYJWo7a9omBw8j3nvXD8NO4n/ALHu/NaPtf2w1XCMPQZT/U8l56NAAHzWfb9Nel+8OyPfAJJgDU7gtS2p7R9n0Qf7/vHD8NMEnz0C4btntTi8V/z16jx+Scrf8W935KnNXj6+k/6TPK/xfxn9dT2x7YqrrYWi1n6qhzO/xFh5laNtftXi8T/zYh7h+UHK0dGwFS06TnfC0nw085UobOgTUqNZHOXR4D+U9fH6e1+I5qTeJ+evIaadUllNzrNBJ0tP10UwOpMHdpGpp3nWbcjQdU9iK7mgZqoZvDGC/PnHPRa1MV2Jwr6YBdAndMmfBR7TH87+SkbQoFjtZa4SDrPUCeqiCRb1fn9VYmMk3sIO6JB+yUWEAFzSA77et/NNxx3b5kdQL8lbUKprscwkBwu2OAGg9b1LcWGcLhWZWlzjLzADbxG86lScFR9257WkB0S0ngb6eKhYankf/dLmEixgXvEmJ5p3aGMbLMj5c3Vx4HdzWbrU6KxJNWlmIAe0kOnhzgdein1K1JwymoMpaGgTFxN53H9lXsrvrSwBonWALgRcm8+CiY6hkIAcHW1Gg0GnT5KZvBqPi8occoIEwDxvuAWQCDI15iNLWHBZNOwggdOHjc/T7jmjQCB+++/rmujmkYDFOpPbUpuh7HBwdvBBkG3PzXqPsnt1uNwtLEN/EO8PyvFnDz+ULym0x4fPr6K6d7Fu0nucQ7CvPcr3adzaoGn/AKFvEBSq7whJaUpECEIQCEIQCwVlJKDT+3/bmhs+m5pcXV3NOSm3USLOcfwj5rjO2ttYh1Ngq1HuFyQ5xdBcZAdxgWuuie1/ss2o6njr9wtbUHXuO8JMeS53icPna5vHf81mT7XS3JwoKtQ7/NMF1kkCLEQQYP7rIO6ON+S25g9Ugndz8I8/2SoGvrraOCRm4XPq2iotMBTflkPj8rfzcpjQ3UwUGl2YDvObaTMPH4TPqxTVSm4sohpALe8ZMAG2pjmU5/WgzkBdPeAbfK4bidwXK10kYNSQx5nKTkeL90zz0vI8Cs1GO/CGlwIFx+GdZidPoU1Wpu7+cspNfcgmXTxAG8wmH1aV+6+s7i42gfMgcxvUUupkcPduJeWkmWXIn8MiADP2VXisuaAC0AxBu4HfMXPVW1B1WoAWltNnLh0v9FXhlNrnB8v4OuL6m28dVrx7SoodJi+/eRry425qZg6lXI/KbNMmwzSfEhOY12R7HMADQMwI3+PH+VaN92SHf/0Gu507inl5cEivwuzy8tcXBzTqQTM8Dv8AJZ2S5sva2z75TANgYjX1ZM5jh6uXdwO8Gw19apD6wp1C5jpGsXi+siOKc04iXj2EEVmFsiz4O/iY9aJ1jHPafeFmWJBG4+t6gYjH5mloa1gJvA18VCfw/c+R6bknjcLYUY/0ZPySWjfax5G/H1wWX8yY3HeOV/olNnU9LyOV92i2wTlERYzMHy6fRP4ao5jw9pILSCL/AAkXB46pjy4+jr0EpXTy0HRB6i7F7eGNwtOuPiIh44PbZw+/gQtgXCPY92h9zXNB5inWsJ3VB8OnHTyXdGOUKWhCEQIQhAJLkpIcgq+0uEFbC1qRGbOwiOPhwPDmvO+HfDnMdOZji08bEQbcoXpPFHulcA7aYX3OI98PhccrvDVp8ATHVZ/03OfFrO3KOVwe34XWPK37qvyx63rY8RR94wt+f0WtlhEg6gwtxmg/ykuCCI9WWSd6qJdHGNaO83ORpmJygbrLD9pvNgco4NAHz1USbj18kNH16eSmNasMZhHMh/xCbzbXieCkYbFZ2ua2GuAluXWEo4xrWtLr5mgQIPiSCq/3zWPzUzYX8xcaSsd8VeuTWErGm4G9jpeDuIg705tKgGvDmizriN86+uaYrPzOLoidB9fEqww2EplrM2bM6wDdG9Fq8ck54ZFamWBhDqkXywQb69B1UfDU3v8A7ROVo70GZEeI+SlYSmWGpTa7vDRwjSNOV0ptcuaKh+Nhg7pG/wA/ssb+lxHrYQRnzCo1pGYaQLab4un6bW0qo093UGumv2usbXqkAZbMdcxHz46hR2Y+BlqNzgGxn5TvCs2w4lRsXSNNzmX5RoRY7v5TLdZmfVr2g/snsdiPeOzEDdbw4HemG8j1NvGeK3OmL2UfEed7W8UvUxoBEkmRfjKaadN/Dpxj9kq38z6hAstGgmL+pS2HSx+vyISAwm8DpJ+m5OGkR8RygbpNugRDuErlhBBMgiDzGhC9K9h9vf1mFp1fxfC//s3U9bHqvMn9QwGwJ+QXTvYjtgivUoEwHtzAfqZ/+SfJSrHcAspDClogQhCASHpaS8IIONPdK5b2s2c2qxwdMEEGImOU7/4XUMf8JWkbXbFombQs3t08enI8DUIljvjpktNtYtPUXUHbNCHh40NjHHcrPtThTh8WKh+CpDTyePpKK1P3lMjqP4WpWbGu3Wd6VlIsTcaxu8U3m8VplkpE2SiTwSTbcisgnT1v4rI03+t2qCRO7wVviKNIlrD3XQIdaOqluLIpxHLcpeyy1rwXGA0WJiPPdaU1icM6me9puOg6JiPUJ2LDEPYO8x7i6ZnQc7HUJnEY5zhlsGngBfxKilu8W+iVA/dPU0Ec59Xjgk21v9v9JbaZJt68fknKjMvxvAvxk9VUMCfXFZY3Nu6Cw8OqDiWCwaXHcSfsm6mLe7Ux4IJBox8ZDRwty+xSW4im34Wlx8hooJuZOqwVNEupjnmYIaDuEfVRy2TJvz4pMpbQgcaZWy9gto+4xtCpMDOAb7nd0/Ila2xpUjBVYcL3tEaqVY9dUSnlS9lcca+Fo1Tq+m0nxi/zV0jIQhCAWCsoQRMSyQqmpgmC+USruq1V+IYixzb2kbCFakYFzHKHD4TPhZaCaXuqjqWdrizuuLTIkRvC7ZtfDh7C071w7tJhP6bFZgIbVkOvbOD8rfRZnbd6V+2aWV+aLO1HMaKARy/hX9ej7xmXeqEsgX4x1C3GEV+NLXZWAcydydqbSqAd4teOBEEDkm62G72Zuu8JDqLjaIlESmPDoPH6KzxXunHM5xNgMo1tzVbQwxgAaQluY1vxOE8B90xdSq+PGTI1vd0uSSobKROiwcYB8LOpTFTEPdqfJJMN1KcxrfiIBHNNnFNHwtJ5k/ZRA1Cuhx+KebTA4BMwglYlQZJWQE7TpSrjY3ZvE4kxQoVKnNoOUX3u0HUoKJw5JJXWNlexyvUj+oqsogi7W99/2aPMrR9tdkamFr1KDzZpMPdoWycpAGsj7hBrj5ldC9n/ALO37Qpe/NZlOnmLTAzvluvdsG7jr0WsM2fTbckuMeA56XXSPZHtMU6ppNIYKktdJOXNdzHBswSQHt6NWbca8fHW5bI9l2AogF1N1d3GoZHPuNAb0MrVu0ns+pO2g33TWtpVbuYyAxhbGeWjSe6QLSZXU6lGmP8Akc6pyPw/4Cyh7R2nTDIaAA0zERpYxHirakTtlUG02NYwQ1oDWjgBorJQMEVPRmhCEIBCEIMEKHiKampuq2UFDi6Uhc/7Y7Ja8HM2QbeB3Ec9PJdLxVNa7trChzSOKlbjiOy6pIIdZzCWu8QYUXamHh4IsH/XmrntJhzRxAfo2pDHAaBzfhJ5kSP/ACFWbaPcGkgqypYgVGMbq4E8rpqpiwLMaOOY3KjaysFVkupiHO1cfAJkpRSHIoWQEgG62bYPY/GYqPc4d5afxkZWf5OgHpKDXwyUe6XXtjexx5g4mu1o3spjMf8AJ1gehW87N7A7PoNMYdryRBdV75uP1Wb0AQeY6gSG0nONgfXJbx2n7K08HialPLLZLqd5GR0lumsC3RVDxFhYcApq2Ou+zPsxgH4SnXNAPrC1Q1e9Dhf4T3QIIOm8LoLazQAymM0aBg7o6/CFyv2U7ba2aNbvh1mNkG9MCJbP5TF9zAum1NtDRjdPDyspKt8UvJUP5aY/yd9h9VoXtX2KypRbXa5zqjCGmdCxx3xoAfqVsr8ZVf8Ap+vSNE07CAzn7wg2NwoRxXCbEB+NxPIW+ZV9gME1tXDspNDS6s0zJmWNe5su1iRoolEwVdbFP92mYFntInxU7anDf2USfidKeGBDokWF/JTMoFwB91l57p8FWTmzyrJVuzRZWS0zQhCEQIQhAIKEIIeKpqlxtKy2Oq2QqnF00WOZdr9lh4cIs4RPA7j64LmOOqyzKfia4td4tsV3bbWEzAiFxftfsd1N76wacjjBjc7iR91I1Wtgp5tMlZ2bg5qsLw4szDM0Aglsib7rL03sDstgqDGvoUKYkAioe84giQczr+S0y87nszizSdWGHqe7aJLy0gRxvqPBUrKL32a2fAGy9e1sOHtcwjMHAgjQQRBuV5+7T7Hdg676LoAaZabQWn4T5Qs7yubGm0tlua4FxaDY8Y+y9OdlNo+/w1M3c9oyOjTMy1ybXEHqvONXFMnWTy/ddd9nO0KjaIInLUY0jf32S10jkAwJa1JxXSvdu3ua0crnzNvkmnvpNuTmI3kz9bBUz6lWp8RjSen0WW4PjJ8Sms41P2uU3Yii2rSaP7GYuP6DH0IHzXFXPJNyvQ/a6mGYHEki3unDqRA+ZC4C2gsXtudNy9lOHD8SWncwu6gti/muyUsLyhck9lVMjFTp3D9Quyv039VqM2mhQARjQBSfA/A76FOE2TOPqhtF7nGBlKDj+Fwyvtj4eKjP+w+oTeHwytMLQUxrW8nQJL/hKoRi6rWkh5sN8FXlV1lWcStnCynqBs/RT1pmhCEIgQhCAQhCAUPFU1MSKrZCDW8dRkFaD2qwxYMw0J+a6Xi6a1zbGDBBBAI5qVuVx57HF03Xb+yO3KYw7GFuV7GgHqJELnu0sEBIAA8FunZ6iypSpPG5gY4fqZafFSrMzKv6+2yZDGnxXMvazsrPSbi3WeHNYRuIMxPMFdNbhzFgtN9rjSMGxovmqtnoHER1Cnl0vj24c1i7N7Ia5qYZ1Mj/AI3wDxDu991yulgSV1b2R0cgrDi5h+RH2ViV0EUANUsQNyw8rL0ZVHbVmbA128W/cLjlDZnJdb7W7RaKTqIMvdAI4CxkrTaGDUa+Mdkmto4hrnd1twTwkfvC6YMSx8ZXtM7g4fJaHRwan4DDZajD+pv1VRuVZ4a0uOjQT5BaTtDaD8Q69mA2YNB48Stuxrppvb+l1+hWp4egixjDUOStKGFTuEwys6dFE1XYijDHeCtUziqfcd4J8BVEvAqeoOCU5VKEIQiBCEIBCEIBCEIIWLpKlxtCQbLZXtlVuKoIsaDtTB62V12NYW0oO57o6hp+ql4zBgpWx6WQEfqJ+QWWluXLVfaPQz0KY/8AkH/1ctmr1Q0ZnGANVqO3cWcQ4ACGN0G/xKUjSaOzeS2Ls5iThnE5ZDhBGhtoR8/NO08HyUtmCsg2HZ+2WVnZcrgYmTEfIqRtquWUXubrAAPCSBKptj0ctQHkrbawmk4etQh9aSyjJk3J371ZYXCynMPhVc4XDQi6iUsEnRhoIP6h9QrRlFYrU7dR9QqzrNcd13gVVYXDK3fofBJwWHlF1mhQUtlFSaVCE8GKs6rMTRsU2bK2dTBTH9GJBJNtygMGyylLDWwsqoEIQgEIQgEIQgEIQgE1WpyE6hBT4iimGMhWtdir8Q2CFKsQtqAOaADMG/iqg4ZX1emI0TDaN0a1CoYNTG4QKXSpJ8U0xNV9OjDgeaexbZYQnqrNPFYqNkFBBwmG5K0o4dKweHsrBrFUqMKKaxFGysIWHNlEVRap+GowEtlEDcnVF0IQhVAhCEAhCEAhCEAhCEAhCEAhCEAhCECKgVZixceKtXKuxguPFSrENycpUpQW/VWNCjARabp0E8KSeAWVWUPEUbWCjspk2hWcIARdJpsgJaEIgQhCAQhCAQhCAQhCAQhCAQhCAQhCAQhCAQhCAQhCAKi4qhm01UpCCHh8IRd0dFLAWUIBCEIBCEIBCEIBCEIBCEIBCEIBCEIBCEIBCEI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9426196" y="4781550"/>
            <a:ext cx="2200275" cy="2076450"/>
          </a:xfrm>
          <a:prstGeom prst="rect">
            <a:avLst/>
          </a:prstGeom>
        </p:spPr>
      </p:pic>
    </p:spTree>
    <p:extLst>
      <p:ext uri="{BB962C8B-B14F-4D97-AF65-F5344CB8AC3E}">
        <p14:creationId xmlns:p14="http://schemas.microsoft.com/office/powerpoint/2010/main" val="42170205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los módulos RF</a:t>
            </a:r>
            <a:endParaRPr lang="es-MX" dirty="0"/>
          </a:p>
        </p:txBody>
      </p:sp>
      <p:sp>
        <p:nvSpPr>
          <p:cNvPr id="3" name="Marcador de contenido 2"/>
          <p:cNvSpPr>
            <a:spLocks noGrp="1"/>
          </p:cNvSpPr>
          <p:nvPr>
            <p:ph idx="1"/>
          </p:nvPr>
        </p:nvSpPr>
        <p:spPr/>
        <p:txBody>
          <a:bodyPr/>
          <a:lstStyle/>
          <a:p>
            <a:r>
              <a:rPr lang="es-MX" dirty="0" smtClean="0"/>
              <a:t>Los módulos RF son sumamente útiles cuando se desea establecer una comunicación inalámbrica de un punto a otro.  Los módulos RF que usaremos usan modulación ASK y trabajan a 433Mhz. Pueden alcanzar una distancia de hasta 100 metros en las condiciones adecuadas. Aunque estos módulos son muy limitados en cuanto a funcionalidad. </a:t>
            </a:r>
          </a:p>
          <a:p>
            <a:r>
              <a:rPr lang="es-MX" dirty="0" smtClean="0"/>
              <a:t>Su uso es bastante simple, y son económicos. Aunque son muy rudimentarios y acarrean muchos fallos en la transmisión. </a:t>
            </a:r>
          </a:p>
          <a:p>
            <a:r>
              <a:rPr lang="es-MX" dirty="0" smtClean="0"/>
              <a:t>Para mas </a:t>
            </a:r>
            <a:r>
              <a:rPr lang="es-MX" dirty="0"/>
              <a:t>información consulte: </a:t>
            </a:r>
            <a:br>
              <a:rPr lang="es-MX" dirty="0"/>
            </a:br>
            <a:r>
              <a:rPr lang="es-MX" dirty="0">
                <a:hlinkClick r:id="rId2"/>
              </a:rPr>
              <a:t>http://</a:t>
            </a:r>
            <a:r>
              <a:rPr lang="es-MX" dirty="0" smtClean="0">
                <a:hlinkClick r:id="rId2"/>
              </a:rPr>
              <a:t>www.instructables.com/id/Modulos-RF433-Mhz-con-Arduino</a:t>
            </a:r>
            <a:r>
              <a:rPr lang="es-MX" dirty="0" smtClean="0"/>
              <a:t> </a:t>
            </a:r>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3"/>
          <a:stretch>
            <a:fillRect/>
          </a:stretch>
        </p:blipFill>
        <p:spPr>
          <a:xfrm>
            <a:off x="9092485" y="4160709"/>
            <a:ext cx="2478350" cy="2478350"/>
          </a:xfrm>
          <a:prstGeom prst="rect">
            <a:avLst/>
          </a:prstGeom>
        </p:spPr>
      </p:pic>
    </p:spTree>
    <p:extLst>
      <p:ext uri="{BB962C8B-B14F-4D97-AF65-F5344CB8AC3E}">
        <p14:creationId xmlns:p14="http://schemas.microsoft.com/office/powerpoint/2010/main" val="8149485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3071" y="1123836"/>
            <a:ext cx="2947482" cy="4601183"/>
          </a:xfrm>
        </p:spPr>
        <p:txBody>
          <a:bodyPr/>
          <a:lstStyle/>
          <a:p>
            <a:r>
              <a:rPr lang="es-MX" dirty="0" smtClean="0"/>
              <a:t>Practica con los módulos RF </a:t>
            </a:r>
            <a:endParaRPr lang="es-MX" dirty="0"/>
          </a:p>
        </p:txBody>
      </p:sp>
      <p:sp>
        <p:nvSpPr>
          <p:cNvPr id="3" name="Marcador de contenido 2"/>
          <p:cNvSpPr>
            <a:spLocks noGrp="1"/>
          </p:cNvSpPr>
          <p:nvPr>
            <p:ph idx="1"/>
          </p:nvPr>
        </p:nvSpPr>
        <p:spPr/>
        <p:txBody>
          <a:bodyPr/>
          <a:lstStyle/>
          <a:p>
            <a:r>
              <a:rPr lang="es-MX" dirty="0" smtClean="0"/>
              <a:t>Realizar una comunicación entre el Attiny85 y el Arduino UNO usando los módulos RF y software serial. Se debe enviar un carácter desde el Arduino UNO y el Attiny85 al recibirlo debe cambiar el estado de un led conectado a uno de sus puertos.</a:t>
            </a:r>
          </a:p>
          <a:p>
            <a:r>
              <a:rPr lang="es-MX" dirty="0" err="1"/>
              <a:t>SoftwareSerial</a:t>
            </a:r>
            <a:r>
              <a:rPr lang="es-MX" dirty="0"/>
              <a:t> </a:t>
            </a:r>
            <a:r>
              <a:rPr lang="es-MX" dirty="0" err="1"/>
              <a:t>mySerial</a:t>
            </a:r>
            <a:r>
              <a:rPr lang="es-MX" dirty="0"/>
              <a:t>(</a:t>
            </a:r>
            <a:r>
              <a:rPr lang="es-MX" dirty="0" err="1"/>
              <a:t>rxPin</a:t>
            </a:r>
            <a:r>
              <a:rPr lang="es-MX" dirty="0"/>
              <a:t>, </a:t>
            </a:r>
            <a:r>
              <a:rPr lang="es-MX" dirty="0" err="1"/>
              <a:t>txPin</a:t>
            </a:r>
            <a:r>
              <a:rPr lang="es-MX" dirty="0"/>
              <a:t>);</a:t>
            </a:r>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Picture of Para termin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4" y="3128146"/>
            <a:ext cx="4824703" cy="361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285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del receptor infrarrojo</a:t>
            </a:r>
            <a:endParaRPr lang="es-MX" dirty="0"/>
          </a:p>
        </p:txBody>
      </p:sp>
      <p:sp>
        <p:nvSpPr>
          <p:cNvPr id="3" name="Marcador de contenido 2"/>
          <p:cNvSpPr>
            <a:spLocks noGrp="1"/>
          </p:cNvSpPr>
          <p:nvPr>
            <p:ph idx="1"/>
          </p:nvPr>
        </p:nvSpPr>
        <p:spPr/>
        <p:txBody>
          <a:bodyPr/>
          <a:lstStyle/>
          <a:p>
            <a:r>
              <a:rPr lang="es-MX" dirty="0" smtClean="0"/>
              <a:t>Los controles infrarrojos son útiles para proyectos donde se requiere controlar alguna función a distancia en donde no sea necesario enviar muchos comandos, la distancia sea corta y este en interiores. </a:t>
            </a:r>
          </a:p>
          <a:p>
            <a:r>
              <a:rPr lang="es-MX" dirty="0" smtClean="0"/>
              <a:t>Estos controles funcionan enviando haces de luz infrarroja a una frecuencia modulada (portadora) que posteriormente un receptor filtra esa frecuencia y deja pasar solo los pulsos altos y bajos permitiendo establecer una comunicación digital. </a:t>
            </a:r>
          </a:p>
          <a:p>
            <a:r>
              <a:rPr lang="es-MX" dirty="0" smtClean="0"/>
              <a:t>En el caso de Arduino tenemos la librería </a:t>
            </a:r>
            <a:r>
              <a:rPr lang="es-MX" dirty="0" err="1" smtClean="0"/>
              <a:t>Irremote</a:t>
            </a:r>
            <a:r>
              <a:rPr lang="es-MX" dirty="0" smtClean="0"/>
              <a:t>.</a:t>
            </a:r>
            <a:endParaRPr lang="es-MX" dirty="0"/>
          </a:p>
          <a:p>
            <a:endParaRPr lang="es-MX" dirty="0" smtClean="0"/>
          </a:p>
          <a:p>
            <a:endParaRPr lang="es-MX" dirty="0"/>
          </a:p>
          <a:p>
            <a:endParaRPr lang="es-MX" dirty="0" smtClean="0"/>
          </a:p>
          <a:p>
            <a:endParaRPr lang="es-MX" dirty="0"/>
          </a:p>
        </p:txBody>
      </p:sp>
      <p:pic>
        <p:nvPicPr>
          <p:cNvPr id="3074" name="Picture 2" descr="http://blog.drk.com.ar/wp-content/uploads/2013/11/ir_de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234" y="4305300"/>
            <a:ext cx="38100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009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remoto</a:t>
            </a:r>
            <a:endParaRPr lang="es-MX" dirty="0"/>
          </a:p>
        </p:txBody>
      </p:sp>
      <p:sp>
        <p:nvSpPr>
          <p:cNvPr id="3" name="Marcador de contenido 2"/>
          <p:cNvSpPr>
            <a:spLocks noGrp="1"/>
          </p:cNvSpPr>
          <p:nvPr>
            <p:ph idx="1"/>
          </p:nvPr>
        </p:nvSpPr>
        <p:spPr/>
        <p:txBody>
          <a:bodyPr/>
          <a:lstStyle/>
          <a:p>
            <a:r>
              <a:rPr lang="es-MX" dirty="0" smtClean="0"/>
              <a:t>Cree un programa que reciba comandos de un sensor infrarrojo para controlar un relevador. Con un botón pendre el relevador, con otro se apaga, con otro dura encendido 1 minuto y luego se apaga.</a:t>
            </a:r>
          </a:p>
          <a:p>
            <a:r>
              <a:rPr lang="es-MX" dirty="0" smtClean="0"/>
              <a:t>Deberá hacer ingeniera inversa a la librería antes mencionada .</a:t>
            </a:r>
          </a:p>
          <a:p>
            <a:endParaRPr lang="es-MX" dirty="0"/>
          </a:p>
          <a:p>
            <a:endParaRPr lang="es-MX" dirty="0" smtClean="0"/>
          </a:p>
          <a:p>
            <a:endParaRPr lang="es-MX" dirty="0"/>
          </a:p>
          <a:p>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r>
              <a:rPr lang="es-MX" dirty="0" smtClean="0"/>
              <a:t> </a:t>
            </a:r>
            <a:endParaRPr lang="es-MX" dirty="0"/>
          </a:p>
        </p:txBody>
      </p:sp>
      <p:pic>
        <p:nvPicPr>
          <p:cNvPr id="2050" name="Picture 2" descr="http://www.geeetech.com/wiki/images/5/50/IR_remote_control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057" y="2805410"/>
            <a:ext cx="5000625"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50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1704</TotalTime>
  <Words>5260</Words>
  <Application>Microsoft Office PowerPoint</Application>
  <PresentationFormat>Panorámica</PresentationFormat>
  <Paragraphs>548</Paragraphs>
  <Slides>80</Slides>
  <Notes>1</Notes>
  <HiddenSlides>0</HiddenSlides>
  <MMClips>2</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80</vt:i4>
      </vt:variant>
    </vt:vector>
  </HeadingPairs>
  <TitlesOfParts>
    <vt:vector size="90" baseType="lpstr">
      <vt:lpstr>ＭＳ Ｐゴシック</vt:lpstr>
      <vt:lpstr>ＭＳ Ｐゴシック</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Controlando servos con Arduino</vt:lpstr>
      <vt:lpstr>Controlando servos con Arduino</vt:lpstr>
      <vt:lpstr>Practica “Barriendo servo”</vt:lpstr>
      <vt:lpstr>Manejando el LCD alfanumérico</vt:lpstr>
      <vt:lpstr>Comandos básicos para usar el LCD</vt:lpstr>
      <vt:lpstr>Practica “Hola mundo LCD”</vt:lpstr>
      <vt:lpstr>Practica “Poniendo todo junto”</vt:lpstr>
      <vt:lpstr>Comunicación I2C con Arduino</vt:lpstr>
      <vt:lpstr>Comandos disponibles para I2C</vt:lpstr>
      <vt:lpstr>Practica LCD mediante I2C</vt:lpstr>
      <vt:lpstr>Crear un mini chat a través de una red I2C (opcional)</vt:lpstr>
      <vt:lpstr>Teclado matricial</vt:lpstr>
      <vt:lpstr>Teclado matricial</vt:lpstr>
      <vt:lpstr>Practica: control de accesos</vt:lpstr>
      <vt:lpstr>Interrupción por Timer</vt:lpstr>
      <vt:lpstr>¿Cómo crear una interrupción por timer 0?</vt:lpstr>
      <vt:lpstr>Practica  “No nos llames, nosotros te llamamos”</vt:lpstr>
      <vt:lpstr>Uso del RTC Ds1307</vt:lpstr>
      <vt:lpstr>Practica con RTC DS1307</vt:lpstr>
      <vt:lpstr>Uso de una matriz de Led’s</vt:lpstr>
      <vt:lpstr>Practica con matriz 8x8</vt:lpstr>
      <vt:lpstr>Motores a Pasos</vt:lpstr>
      <vt:lpstr>Uso de la librería Stepper</vt:lpstr>
      <vt:lpstr>Practica con motor a PaP</vt:lpstr>
      <vt:lpstr>Miniaturiza tus proyectos con Attiny85</vt:lpstr>
      <vt:lpstr>Uso de los módulos RF</vt:lpstr>
      <vt:lpstr>Practica con los módulos RF </vt:lpstr>
      <vt:lpstr>Uso del receptor infrarrojo</vt:lpstr>
      <vt:lpstr>Practica control remoto</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181</cp:revision>
  <dcterms:created xsi:type="dcterms:W3CDTF">2016-02-20T06:05:00Z</dcterms:created>
  <dcterms:modified xsi:type="dcterms:W3CDTF">2016-06-04T17:45:48Z</dcterms:modified>
</cp:coreProperties>
</file>